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861" r:id="rId2"/>
    <p:sldId id="961" r:id="rId3"/>
    <p:sldId id="904" r:id="rId4"/>
    <p:sldId id="901" r:id="rId5"/>
    <p:sldId id="903" r:id="rId6"/>
    <p:sldId id="913" r:id="rId7"/>
    <p:sldId id="918" r:id="rId8"/>
    <p:sldId id="917" r:id="rId9"/>
    <p:sldId id="910" r:id="rId10"/>
    <p:sldId id="919" r:id="rId11"/>
    <p:sldId id="936" r:id="rId12"/>
    <p:sldId id="920" r:id="rId13"/>
    <p:sldId id="929" r:id="rId14"/>
    <p:sldId id="933" r:id="rId15"/>
    <p:sldId id="923" r:id="rId16"/>
    <p:sldId id="921" r:id="rId17"/>
    <p:sldId id="932" r:id="rId18"/>
    <p:sldId id="930" r:id="rId19"/>
    <p:sldId id="934" r:id="rId20"/>
    <p:sldId id="926" r:id="rId21"/>
    <p:sldId id="935" r:id="rId22"/>
    <p:sldId id="925" r:id="rId23"/>
    <p:sldId id="937" r:id="rId24"/>
    <p:sldId id="949" r:id="rId25"/>
    <p:sldId id="962" r:id="rId26"/>
    <p:sldId id="938" r:id="rId27"/>
    <p:sldId id="963" r:id="rId28"/>
    <p:sldId id="939" r:id="rId29"/>
    <p:sldId id="944" r:id="rId30"/>
    <p:sldId id="964" r:id="rId31"/>
    <p:sldId id="948" r:id="rId32"/>
    <p:sldId id="946" r:id="rId33"/>
    <p:sldId id="951" r:id="rId34"/>
    <p:sldId id="952" r:id="rId35"/>
    <p:sldId id="954" r:id="rId36"/>
    <p:sldId id="953" r:id="rId37"/>
    <p:sldId id="955" r:id="rId38"/>
    <p:sldId id="956" r:id="rId39"/>
    <p:sldId id="957" r:id="rId40"/>
    <p:sldId id="958" r:id="rId41"/>
    <p:sldId id="959" r:id="rId42"/>
    <p:sldId id="96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66FF33"/>
    <a:srgbClr val="8C8C8C"/>
    <a:srgbClr val="0D12DD"/>
    <a:srgbClr val="CCECFF"/>
    <a:srgbClr val="FFFFFF"/>
    <a:srgbClr val="000000"/>
    <a:srgbClr val="008E4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85" autoAdjust="0"/>
    <p:restoredTop sz="89088" autoAdjust="0"/>
  </p:normalViewPr>
  <p:slideViewPr>
    <p:cSldViewPr snapToGrid="0">
      <p:cViewPr varScale="1">
        <p:scale>
          <a:sx n="77" d="100"/>
          <a:sy n="77" d="100"/>
        </p:scale>
        <p:origin x="57" y="618"/>
      </p:cViewPr>
      <p:guideLst/>
    </p:cSldViewPr>
  </p:slideViewPr>
  <p:notesTextViewPr>
    <p:cViewPr>
      <p:scale>
        <a:sx n="125" d="100"/>
        <a:sy n="125" d="100"/>
      </p:scale>
      <p:origin x="0" y="0"/>
    </p:cViewPr>
  </p:notesTextViewPr>
  <p:sorterViewPr>
    <p:cViewPr>
      <p:scale>
        <a:sx n="50" d="100"/>
        <a:sy n="50" d="100"/>
      </p:scale>
      <p:origin x="0" y="0"/>
    </p:cViewPr>
  </p:sorterViewPr>
  <p:notesViewPr>
    <p:cSldViewPr snapToGrid="0">
      <p:cViewPr varScale="1">
        <p:scale>
          <a:sx n="65" d="100"/>
          <a:sy n="65" d="100"/>
        </p:scale>
        <p:origin x="239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A7AF78-EDD5-4516-8CF4-79D4D42DCF27}" type="datetimeFigureOut">
              <a:rPr lang="en-US" smtClean="0"/>
              <a:t>7/3/2023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8B8B4-FB21-47FB-89C9-87148D1FF1DD}" type="slidenum">
              <a:rPr lang="en-US" smtClean="0"/>
              <a:t>‹#›</a:t>
            </a:fld>
            <a:endParaRPr lang="en-US" dirty="0"/>
          </a:p>
        </p:txBody>
      </p:sp>
    </p:spTree>
    <p:extLst>
      <p:ext uri="{BB962C8B-B14F-4D97-AF65-F5344CB8AC3E}">
        <p14:creationId xmlns:p14="http://schemas.microsoft.com/office/powerpoint/2010/main" val="4037374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E3526-8AAD-405E-ABDB-4881F06F7986}" type="datetimeFigureOut">
              <a:rPr lang="en-US" smtClean="0"/>
              <a:t>7/3/2023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D04DD-8C58-4B50-8D33-B9F27453CEC3}" type="slidenum">
              <a:rPr lang="en-US" smtClean="0"/>
              <a:t>‹#›</a:t>
            </a:fld>
            <a:endParaRPr lang="en-US" dirty="0"/>
          </a:p>
        </p:txBody>
      </p:sp>
    </p:spTree>
    <p:extLst>
      <p:ext uri="{BB962C8B-B14F-4D97-AF65-F5344CB8AC3E}">
        <p14:creationId xmlns:p14="http://schemas.microsoft.com/office/powerpoint/2010/main" val="2644496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Many apps leverage centeredness: volumetric meshing, roadmap of 3D environments for camera </a:t>
            </a:r>
            <a:r>
              <a:rPr lang="en-US" altLang="en-US" dirty="0" err="1" smtClean="0"/>
              <a:t>nav</a:t>
            </a:r>
            <a:r>
              <a:rPr lang="en-US" altLang="en-US" dirty="0" smtClean="0"/>
              <a:t>, support structures for 3D printing.</a:t>
            </a:r>
            <a:endParaRPr lang="en-US" altLang="zh-CN" dirty="0" smtClean="0"/>
          </a:p>
          <a:p>
            <a:pPr>
              <a:spcBef>
                <a:spcPct val="0"/>
              </a:spcBef>
            </a:pPr>
            <a:endParaRPr lang="en-US" altLang="en-US" dirty="0" smtClean="0"/>
          </a:p>
          <a:p>
            <a:pPr>
              <a:spcBef>
                <a:spcPct val="0"/>
              </a:spcBef>
            </a:pPr>
            <a:r>
              <a:rPr lang="en-US" altLang="en-US" dirty="0" smtClean="0"/>
              <a:t>The reconstruction property of the medial axis can be used for simplifying 3D shapes by simplifying the medial axis.</a:t>
            </a:r>
          </a:p>
          <a:p>
            <a:pPr>
              <a:spcBef>
                <a:spcPct val="0"/>
              </a:spcBef>
            </a:pPr>
            <a:endParaRPr lang="en-US" altLang="en-US" dirty="0" smtClean="0"/>
          </a:p>
          <a:p>
            <a:pPr>
              <a:spcBef>
                <a:spcPct val="0"/>
              </a:spcBef>
            </a:pPr>
            <a:r>
              <a:rPr lang="en-US" altLang="zh-CN" dirty="0" smtClean="0"/>
              <a:t>As </a:t>
            </a:r>
            <a:r>
              <a:rPr lang="en-US" altLang="en-US" dirty="0" smtClean="0"/>
              <a:t>MA captures essential properties of the shape, it serves as an excellent starting point for creating even more compact descriptors, such as curve skeletons, which in turn have many other applications such as shape segmentation, model retrieval, and even animation.</a:t>
            </a:r>
          </a:p>
          <a:p>
            <a:pPr>
              <a:spcBef>
                <a:spcPct val="0"/>
              </a:spcBef>
            </a:pPr>
            <a:endParaRPr lang="en-US" altLang="en-US" dirty="0" smtClean="0"/>
          </a:p>
          <a:p>
            <a:pPr>
              <a:spcBef>
                <a:spcPct val="0"/>
              </a:spcBef>
            </a:pPr>
            <a:r>
              <a:rPr lang="en-US" altLang="en-US" dirty="0" smtClean="0"/>
              <a:t>MA has also found applications in other disciplines. For example, it can be used to study the structure of void space in rocks and minerals.</a:t>
            </a:r>
          </a:p>
          <a:p>
            <a:pPr>
              <a:spcBef>
                <a:spcPct val="0"/>
              </a:spcBef>
            </a:pPr>
            <a:endParaRPr lang="en-US" altLang="en-US" dirty="0" smtClean="0"/>
          </a:p>
          <a:p>
            <a:pPr>
              <a:spcBef>
                <a:spcPct val="0"/>
              </a:spcBef>
            </a:pPr>
            <a:r>
              <a:rPr lang="en-US" altLang="en-US" dirty="0" smtClean="0"/>
              <a:t>As useful as they are, MA in 3D are difficult to compute.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BD4DD17-E147-4ACD-9051-9CD582EE84A2}"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1079357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CN" dirty="0" smtClean="0"/>
              <a:t>In this work, we are interested in the medial axis, which is a concept from computational geometry but has found many applications in graphics, particularly for shape analysis.</a:t>
            </a:r>
          </a:p>
          <a:p>
            <a:pPr>
              <a:spcBef>
                <a:spcPct val="0"/>
              </a:spcBef>
            </a:pPr>
            <a:endParaRPr lang="en-US" altLang="zh-CN" dirty="0" smtClean="0"/>
          </a:p>
          <a:p>
            <a:pPr>
              <a:spcBef>
                <a:spcPct val="0"/>
              </a:spcBef>
            </a:pPr>
            <a:r>
              <a:rPr lang="en-US" altLang="zh-CN" dirty="0" smtClean="0"/>
              <a:t>Given a shape, the medial axis consists of all points inside the shape that has two or more nearest neighbors on the shape’s boundary. For example, this red point is on the MA because it has two nearest neighbors on the boundary, colored in blue. This green point has three nearest neighbors on the boundary, and it is on the MA too.</a:t>
            </a:r>
          </a:p>
          <a:p>
            <a:pPr>
              <a:spcBef>
                <a:spcPct val="0"/>
              </a:spcBef>
            </a:pPr>
            <a:endParaRPr lang="en-US" altLang="en-US" dirty="0" smtClean="0"/>
          </a:p>
          <a:p>
            <a:pPr>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8BF09AB-09CE-43E2-A706-D2662AD18030}"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283245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smtClean="0"/>
              <a:t>While the definition is simple, the MA enjoys several properties that make it great for shape description.</a:t>
            </a:r>
          </a:p>
          <a:p>
            <a:pPr>
              <a:spcBef>
                <a:spcPct val="0"/>
              </a:spcBef>
            </a:pPr>
            <a:endParaRPr lang="en-US" altLang="en-US" dirty="0" smtClean="0"/>
          </a:p>
          <a:p>
            <a:pPr>
              <a:spcBef>
                <a:spcPct val="0"/>
              </a:spcBef>
            </a:pPr>
            <a:r>
              <a:rPr lang="en-US" altLang="en-US" dirty="0" smtClean="0"/>
              <a:t>By definition, the MA is centered in the shape. In fact, it can be considered as a type of local symmetry axis.</a:t>
            </a:r>
          </a:p>
          <a:p>
            <a:pPr>
              <a:spcBef>
                <a:spcPct val="0"/>
              </a:spcBef>
            </a:pPr>
            <a:endParaRPr lang="en-US" altLang="en-US" dirty="0" smtClean="0"/>
          </a:p>
          <a:p>
            <a:pPr>
              <a:spcBef>
                <a:spcPct val="0"/>
              </a:spcBef>
            </a:pPr>
            <a:r>
              <a:rPr lang="en-US" altLang="en-US" dirty="0" smtClean="0"/>
              <a:t>The MA is more compact than the shape in terms of dimensionality. The MA of a 2D shape consists of 1D curves, and the MA of a 3D shape consists of 2D patches.</a:t>
            </a:r>
          </a:p>
          <a:p>
            <a:pPr>
              <a:spcBef>
                <a:spcPct val="0"/>
              </a:spcBef>
            </a:pPr>
            <a:endParaRPr lang="en-US" altLang="en-US" dirty="0" smtClean="0"/>
          </a:p>
          <a:p>
            <a:pPr>
              <a:spcBef>
                <a:spcPct val="0"/>
              </a:spcBef>
            </a:pPr>
            <a:r>
              <a:rPr lang="en-US" altLang="en-US" dirty="0" smtClean="0"/>
              <a:t>The MA captures all topological features of the shape, including connected components, topological handles, and voids.</a:t>
            </a:r>
          </a:p>
          <a:p>
            <a:pPr>
              <a:spcBef>
                <a:spcPct val="0"/>
              </a:spcBef>
            </a:pPr>
            <a:endParaRPr lang="en-US" altLang="en-US" dirty="0" smtClean="0"/>
          </a:p>
          <a:p>
            <a:pPr>
              <a:spcBef>
                <a:spcPct val="0"/>
              </a:spcBef>
            </a:pPr>
            <a:r>
              <a:rPr lang="en-US" altLang="en-US" dirty="0" smtClean="0"/>
              <a:t>Finally, one can fully recover the shape from its medial axis and the distance from each medial axis point to the shape’s boundary.</a:t>
            </a:r>
          </a:p>
          <a:p>
            <a:pPr>
              <a:spcBef>
                <a:spcPct val="0"/>
              </a:spcBef>
            </a:pPr>
            <a:endParaRPr lang="en-US" altLang="en-US" dirty="0" smtClean="0"/>
          </a:p>
          <a:p>
            <a:pPr>
              <a:spcBef>
                <a:spcPct val="0"/>
              </a:spcBef>
            </a:pPr>
            <a:r>
              <a:rPr lang="en-US" altLang="en-US" dirty="0" smtClean="0"/>
              <a:t>In this work, we are interested in the medial axis of 3D shapes, and so I will first highlight a few applications of 3D media</a:t>
            </a:r>
            <a:r>
              <a:rPr lang="zh-CN" altLang="en-US" dirty="0" smtClean="0"/>
              <a:t> </a:t>
            </a:r>
            <a:r>
              <a:rPr lang="en-US" altLang="zh-CN" dirty="0" smtClean="0"/>
              <a:t>axes that leverage these properties.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1FD04DD-8C58-4B50-8D33-B9F27453CEC3}" type="slidenum">
              <a:rPr lang="en-US" smtClean="0"/>
              <a:t>5</a:t>
            </a:fld>
            <a:endParaRPr lang="en-US"/>
          </a:p>
        </p:txBody>
      </p:sp>
    </p:spTree>
    <p:extLst>
      <p:ext uri="{BB962C8B-B14F-4D97-AF65-F5344CB8AC3E}">
        <p14:creationId xmlns:p14="http://schemas.microsoft.com/office/powerpoint/2010/main" val="564653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4045987140"/>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251945272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425450"/>
            <a:ext cx="2819400" cy="6127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425450"/>
            <a:ext cx="8255000" cy="6127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3353206082"/>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586052"/>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3948127"/>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49339169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Title 3"/>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3401549590"/>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2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95150029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463551" y="1905000"/>
            <a:ext cx="550756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4317" y="1905000"/>
            <a:ext cx="5509683"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360339239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0"/>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73721678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404400729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336303994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74FF9159-C67C-4C1B-88E3-1706C5186037}" type="slidenum">
              <a:rPr lang="en-US" smtClean="0"/>
              <a:t>‹#›</a:t>
            </a:fld>
            <a:endParaRPr lang="en-US" dirty="0"/>
          </a:p>
        </p:txBody>
      </p:sp>
    </p:spTree>
    <p:extLst>
      <p:ext uri="{BB962C8B-B14F-4D97-AF65-F5344CB8AC3E}">
        <p14:creationId xmlns:p14="http://schemas.microsoft.com/office/powerpoint/2010/main" val="2757882197"/>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3506"/>
            <a:ext cx="8940800" cy="12192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63552" y="1587380"/>
            <a:ext cx="1122044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Line 17"/>
          <p:cNvSpPr>
            <a:spLocks noChangeShapeType="1"/>
          </p:cNvSpPr>
          <p:nvPr/>
        </p:nvSpPr>
        <p:spPr bwMode="auto">
          <a:xfrm>
            <a:off x="508000" y="1306901"/>
            <a:ext cx="111760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800" dirty="0">
              <a:solidFill>
                <a:srgbClr val="000000"/>
              </a:solidFill>
              <a:latin typeface="Arial" charset="0"/>
            </a:endParaRPr>
          </a:p>
        </p:txBody>
      </p:sp>
      <p:sp>
        <p:nvSpPr>
          <p:cNvPr id="2"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F9159-C67C-4C1B-88E3-1706C5186037}" type="slidenum">
              <a:rPr lang="en-US" smtClean="0"/>
              <a:t>‹#›</a:t>
            </a:fld>
            <a:endParaRPr lang="en-US" dirty="0"/>
          </a:p>
        </p:txBody>
      </p: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50415" y="211245"/>
            <a:ext cx="1533585" cy="1023319"/>
          </a:xfrm>
          <a:prstGeom prst="rect">
            <a:avLst/>
          </a:prstGeom>
        </p:spPr>
      </p:pic>
    </p:spTree>
    <p:extLst>
      <p:ext uri="{BB962C8B-B14F-4D97-AF65-F5344CB8AC3E}">
        <p14:creationId xmlns:p14="http://schemas.microsoft.com/office/powerpoint/2010/main" val="3801445280"/>
      </p:ext>
    </p:extLst>
  </p:cSld>
  <p:clrMap bg1="lt1" tx1="dk1" bg2="lt2" tx2="dk2" accent1="accent1" accent2="accent2" accent3="accent3" accent4="accent4" accent5="accent5" accent6="accent6" hlink="hlink" folHlink="folHlink"/>
  <p:sldLayoutIdLst>
    <p:sldLayoutId id="2147483667" r:id="rId1"/>
    <p:sldLayoutId id="2147483663" r:id="rId2"/>
    <p:sldLayoutId id="2147483661" r:id="rId3"/>
    <p:sldLayoutId id="2147483662" r:id="rId4"/>
    <p:sldLayoutId id="2147483664" r:id="rId5"/>
    <p:sldLayoutId id="2147483665" r:id="rId6"/>
    <p:sldLayoutId id="2147483666"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advTm="7065"/>
    </mc:Choice>
    <mc:Fallback xmlns="">
      <p:transition advTm="7065"/>
    </mc:Fallback>
  </mc:AlternateContent>
  <p:hf hdr="0" ftr="0" dt="0"/>
  <p:txStyles>
    <p:titleStyle>
      <a:lvl1pPr algn="l" rtl="0" eaLnBrk="1" fontAlgn="base" hangingPunct="1">
        <a:spcBef>
          <a:spcPct val="0"/>
        </a:spcBef>
        <a:spcAft>
          <a:spcPct val="0"/>
        </a:spcAft>
        <a:defRPr sz="3700" b="1">
          <a:solidFill>
            <a:srgbClr val="000000"/>
          </a:solidFill>
          <a:latin typeface="+mj-lt"/>
          <a:ea typeface="+mj-ea"/>
          <a:cs typeface="+mj-cs"/>
        </a:defRPr>
      </a:lvl1pPr>
      <a:lvl2pPr algn="l" rtl="0" eaLnBrk="1" fontAlgn="base" hangingPunct="1">
        <a:spcBef>
          <a:spcPct val="0"/>
        </a:spcBef>
        <a:spcAft>
          <a:spcPct val="0"/>
        </a:spcAft>
        <a:defRPr sz="3700" b="1">
          <a:solidFill>
            <a:srgbClr val="000000"/>
          </a:solidFill>
          <a:latin typeface="Arial" charset="0"/>
        </a:defRPr>
      </a:lvl2pPr>
      <a:lvl3pPr algn="l" rtl="0" eaLnBrk="1" fontAlgn="base" hangingPunct="1">
        <a:spcBef>
          <a:spcPct val="0"/>
        </a:spcBef>
        <a:spcAft>
          <a:spcPct val="0"/>
        </a:spcAft>
        <a:defRPr sz="3700" b="1">
          <a:solidFill>
            <a:srgbClr val="000000"/>
          </a:solidFill>
          <a:latin typeface="Arial" charset="0"/>
        </a:defRPr>
      </a:lvl3pPr>
      <a:lvl4pPr algn="l" rtl="0" eaLnBrk="1" fontAlgn="base" hangingPunct="1">
        <a:spcBef>
          <a:spcPct val="0"/>
        </a:spcBef>
        <a:spcAft>
          <a:spcPct val="0"/>
        </a:spcAft>
        <a:defRPr sz="3700" b="1">
          <a:solidFill>
            <a:srgbClr val="000000"/>
          </a:solidFill>
          <a:latin typeface="Arial" charset="0"/>
        </a:defRPr>
      </a:lvl4pPr>
      <a:lvl5pPr algn="l" rtl="0" eaLnBrk="1" fontAlgn="base" hangingPunct="1">
        <a:spcBef>
          <a:spcPct val="0"/>
        </a:spcBef>
        <a:spcAft>
          <a:spcPct val="0"/>
        </a:spcAft>
        <a:defRPr sz="3700" b="1">
          <a:solidFill>
            <a:srgbClr val="000000"/>
          </a:solidFill>
          <a:latin typeface="Arial" charset="0"/>
        </a:defRPr>
      </a:lvl5pPr>
      <a:lvl6pPr marL="457200" algn="l" rtl="0" eaLnBrk="1" fontAlgn="base" hangingPunct="1">
        <a:spcBef>
          <a:spcPct val="0"/>
        </a:spcBef>
        <a:spcAft>
          <a:spcPct val="0"/>
        </a:spcAft>
        <a:defRPr sz="3700" b="1">
          <a:solidFill>
            <a:srgbClr val="000000"/>
          </a:solidFill>
          <a:latin typeface="Arial" charset="0"/>
        </a:defRPr>
      </a:lvl6pPr>
      <a:lvl7pPr marL="914400" algn="l" rtl="0" eaLnBrk="1" fontAlgn="base" hangingPunct="1">
        <a:spcBef>
          <a:spcPct val="0"/>
        </a:spcBef>
        <a:spcAft>
          <a:spcPct val="0"/>
        </a:spcAft>
        <a:defRPr sz="3700" b="1">
          <a:solidFill>
            <a:srgbClr val="000000"/>
          </a:solidFill>
          <a:latin typeface="Arial" charset="0"/>
        </a:defRPr>
      </a:lvl7pPr>
      <a:lvl8pPr marL="1371600" algn="l" rtl="0" eaLnBrk="1" fontAlgn="base" hangingPunct="1">
        <a:spcBef>
          <a:spcPct val="0"/>
        </a:spcBef>
        <a:spcAft>
          <a:spcPct val="0"/>
        </a:spcAft>
        <a:defRPr sz="3700" b="1">
          <a:solidFill>
            <a:srgbClr val="000000"/>
          </a:solidFill>
          <a:latin typeface="Arial" charset="0"/>
        </a:defRPr>
      </a:lvl8pPr>
      <a:lvl9pPr marL="1828800" algn="l" rtl="0" eaLnBrk="1" fontAlgn="base" hangingPunct="1">
        <a:spcBef>
          <a:spcPct val="0"/>
        </a:spcBef>
        <a:spcAft>
          <a:spcPct val="0"/>
        </a:spcAft>
        <a:defRPr sz="3700" b="1">
          <a:solidFill>
            <a:srgbClr val="000000"/>
          </a:solidFill>
          <a:latin typeface="Arial" charset="0"/>
        </a:defRPr>
      </a:lvl9pPr>
    </p:titleStyle>
    <p:bodyStyle>
      <a:lvl1pPr marL="342900" indent="-342900" algn="l" rtl="0" eaLnBrk="1" fontAlgn="base" hangingPunct="1">
        <a:lnSpc>
          <a:spcPct val="110000"/>
        </a:lnSpc>
        <a:spcBef>
          <a:spcPts val="600"/>
        </a:spcBef>
        <a:spcAft>
          <a:spcPts val="600"/>
        </a:spcAft>
        <a:buClr>
          <a:srgbClr val="FF9900"/>
        </a:buClr>
        <a:buSzPct val="110000"/>
        <a:buChar char="•"/>
        <a:defRPr sz="2400">
          <a:solidFill>
            <a:srgbClr val="000000"/>
          </a:solidFill>
          <a:latin typeface="+mn-lt"/>
          <a:ea typeface="+mn-ea"/>
          <a:cs typeface="+mn-cs"/>
        </a:defRPr>
      </a:lvl1pPr>
      <a:lvl2pPr marL="742950" indent="-285750" algn="l" rtl="0" eaLnBrk="1" fontAlgn="base" hangingPunct="1">
        <a:lnSpc>
          <a:spcPct val="110000"/>
        </a:lnSpc>
        <a:spcBef>
          <a:spcPts val="600"/>
        </a:spcBef>
        <a:spcAft>
          <a:spcPts val="600"/>
        </a:spcAft>
        <a:buClr>
          <a:srgbClr val="FF9900"/>
        </a:buClr>
        <a:buSzPct val="110000"/>
        <a:buFont typeface="Arial" charset="0"/>
        <a:buChar char="–"/>
        <a:defRPr sz="2000">
          <a:solidFill>
            <a:srgbClr val="000000"/>
          </a:solidFill>
          <a:latin typeface="+mn-lt"/>
        </a:defRPr>
      </a:lvl2pPr>
      <a:lvl3pPr marL="1143000" indent="-228600" algn="l" rtl="0" eaLnBrk="1" fontAlgn="base" hangingPunct="1">
        <a:lnSpc>
          <a:spcPct val="110000"/>
        </a:lnSpc>
        <a:spcBef>
          <a:spcPts val="600"/>
        </a:spcBef>
        <a:spcAft>
          <a:spcPts val="600"/>
        </a:spcAft>
        <a:buClr>
          <a:srgbClr val="FF9900"/>
        </a:buClr>
        <a:buSzPct val="110000"/>
        <a:buChar char="•"/>
        <a:defRPr sz="1700">
          <a:solidFill>
            <a:srgbClr val="000000"/>
          </a:solidFill>
          <a:latin typeface="+mn-lt"/>
        </a:defRPr>
      </a:lvl3pPr>
      <a:lvl4pPr marL="16002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4pPr>
      <a:lvl5pPr marL="20574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5pPr>
      <a:lvl6pPr marL="25146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6pPr>
      <a:lvl7pPr marL="29718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7pPr>
      <a:lvl8pPr marL="34290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8pPr>
      <a:lvl9pPr marL="3886200" indent="-228600" algn="l" rtl="0" eaLnBrk="1" fontAlgn="base" hangingPunct="1">
        <a:lnSpc>
          <a:spcPct val="110000"/>
        </a:lnSpc>
        <a:spcBef>
          <a:spcPts val="600"/>
        </a:spcBef>
        <a:spcAft>
          <a:spcPts val="600"/>
        </a:spcAft>
        <a:buClr>
          <a:srgbClr val="FF9900"/>
        </a:buClr>
        <a:buSzPct val="110000"/>
        <a:buFont typeface="Arial"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0.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image" Target="../media/image52.png"/><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0.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4.png"/><Relationship Id="rId9" Type="http://schemas.openxmlformats.org/officeDocument/2006/relationships/image" Target="../media/image58.png"/><Relationship Id="rId1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0.png"/><Relationship Id="rId3" Type="http://schemas.openxmlformats.org/officeDocument/2006/relationships/image" Target="../media/image53.png"/><Relationship Id="rId7" Type="http://schemas.openxmlformats.org/officeDocument/2006/relationships/image" Target="../media/image59.png"/><Relationship Id="rId12" Type="http://schemas.openxmlformats.org/officeDocument/2006/relationships/image" Target="../media/image58.png"/><Relationship Id="rId2" Type="http://schemas.openxmlformats.org/officeDocument/2006/relationships/image" Target="../media/image65.png"/><Relationship Id="rId16" Type="http://schemas.openxmlformats.org/officeDocument/2006/relationships/image" Target="../media/image66.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6.png"/><Relationship Id="rId5" Type="http://schemas.openxmlformats.org/officeDocument/2006/relationships/image" Target="../media/image55.png"/><Relationship Id="rId15" Type="http://schemas.openxmlformats.org/officeDocument/2006/relationships/image" Target="../media/image64.png"/><Relationship Id="rId10" Type="http://schemas.openxmlformats.org/officeDocument/2006/relationships/image" Target="../media/image540.png"/><Relationship Id="rId4" Type="http://schemas.openxmlformats.org/officeDocument/2006/relationships/image" Target="../media/image54.png"/><Relationship Id="rId9" Type="http://schemas.openxmlformats.org/officeDocument/2006/relationships/image" Target="../media/image63.png"/><Relationship Id="rId1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4.xml"/><Relationship Id="rId5" Type="http://schemas.openxmlformats.org/officeDocument/2006/relationships/image" Target="../media/image76.png"/><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9.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image" Target="../media/image87.png"/><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1.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524" y="2586052"/>
            <a:ext cx="9190319" cy="1362075"/>
          </a:xfrm>
        </p:spPr>
        <p:txBody>
          <a:bodyPr/>
          <a:lstStyle/>
          <a:p>
            <a:pPr algn="ctr"/>
            <a:r>
              <a:rPr lang="en-US" altLang="zh-CN" dirty="0" err="1" smtClean="0"/>
              <a:t>Variational</a:t>
            </a:r>
            <a:r>
              <a:rPr lang="en-US" altLang="zh-CN" dirty="0" smtClean="0"/>
              <a:t> pruning of medial axes of planar shapes</a:t>
            </a:r>
            <a:endParaRPr lang="en-US" dirty="0"/>
          </a:p>
        </p:txBody>
      </p:sp>
      <p:sp>
        <p:nvSpPr>
          <p:cNvPr id="3" name="Text Placeholder 2"/>
          <p:cNvSpPr>
            <a:spLocks noGrp="1"/>
          </p:cNvSpPr>
          <p:nvPr>
            <p:ph type="body" idx="1"/>
          </p:nvPr>
        </p:nvSpPr>
        <p:spPr>
          <a:xfrm>
            <a:off x="963084" y="4191967"/>
            <a:ext cx="10363200" cy="1500187"/>
          </a:xfrm>
        </p:spPr>
        <p:txBody>
          <a:bodyPr/>
          <a:lstStyle/>
          <a:p>
            <a:pPr algn="ctr"/>
            <a:r>
              <a:rPr lang="en-US" dirty="0" smtClean="0"/>
              <a:t>Peter </a:t>
            </a:r>
            <a:r>
              <a:rPr lang="en-US" dirty="0" err="1" smtClean="0"/>
              <a:t>Rong</a:t>
            </a:r>
            <a:r>
              <a:rPr lang="en-US" dirty="0" smtClean="0"/>
              <a:t>, Tao </a:t>
            </a:r>
            <a:r>
              <a:rPr lang="en-US" dirty="0"/>
              <a:t>Ju</a:t>
            </a:r>
          </a:p>
          <a:p>
            <a:pPr algn="ctr"/>
            <a:r>
              <a:rPr lang="en-US" dirty="0"/>
              <a:t>Washington University in St. Louis</a:t>
            </a:r>
          </a:p>
          <a:p>
            <a:pPr algn="ctr"/>
            <a:r>
              <a:rPr lang="en-US" dirty="0" smtClean="0"/>
              <a:t>SGP’23, Genoa</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1</a:t>
            </a:fld>
            <a:endParaRPr lang="en-US" dirty="0"/>
          </a:p>
        </p:txBody>
      </p:sp>
    </p:spTree>
    <p:extLst>
      <p:ext uri="{BB962C8B-B14F-4D97-AF65-F5344CB8AC3E}">
        <p14:creationId xmlns:p14="http://schemas.microsoft.com/office/powerpoint/2010/main" val="62090498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MA pruning</a:t>
            </a:r>
          </a:p>
          <a:p>
            <a:pPr lvl="1"/>
            <a:r>
              <a:rPr lang="en-US" dirty="0" smtClean="0"/>
              <a:t>Computing a topology-preserving subset of MA that captures significant shape parts</a:t>
            </a:r>
          </a:p>
        </p:txBody>
      </p:sp>
      <p:sp>
        <p:nvSpPr>
          <p:cNvPr id="4" name="Slide Number Placeholder 3"/>
          <p:cNvSpPr>
            <a:spLocks noGrp="1"/>
          </p:cNvSpPr>
          <p:nvPr>
            <p:ph type="sldNum" sz="quarter" idx="10"/>
          </p:nvPr>
        </p:nvSpPr>
        <p:spPr/>
        <p:txBody>
          <a:bodyPr/>
          <a:lstStyle/>
          <a:p>
            <a:fld id="{74FF9159-C67C-4C1B-88E3-1706C5186037}" type="slidenum">
              <a:rPr lang="en-US" smtClean="0"/>
              <a:t>10</a:t>
            </a:fld>
            <a:endParaRPr lang="en-US"/>
          </a:p>
        </p:txBody>
      </p:sp>
      <p:pic>
        <p:nvPicPr>
          <p:cNvPr id="8" name="Picture 7"/>
          <p:cNvPicPr>
            <a:picLocks noChangeAspect="1"/>
          </p:cNvPicPr>
          <p:nvPr/>
        </p:nvPicPr>
        <p:blipFill>
          <a:blip r:embed="rId2"/>
          <a:stretch>
            <a:fillRect/>
          </a:stretch>
        </p:blipFill>
        <p:spPr>
          <a:xfrm>
            <a:off x="4779012" y="3347485"/>
            <a:ext cx="2661387" cy="3019787"/>
          </a:xfrm>
          <a:prstGeom prst="rect">
            <a:avLst/>
          </a:prstGeom>
        </p:spPr>
      </p:pic>
      <p:pic>
        <p:nvPicPr>
          <p:cNvPr id="9" name="Picture 8"/>
          <p:cNvPicPr>
            <a:picLocks noChangeAspect="1"/>
          </p:cNvPicPr>
          <p:nvPr/>
        </p:nvPicPr>
        <p:blipFill>
          <a:blip r:embed="rId3"/>
          <a:stretch>
            <a:fillRect/>
          </a:stretch>
        </p:blipFill>
        <p:spPr>
          <a:xfrm>
            <a:off x="1704881" y="3347485"/>
            <a:ext cx="2661388" cy="3019788"/>
          </a:xfrm>
          <a:prstGeom prst="rect">
            <a:avLst/>
          </a:prstGeom>
        </p:spPr>
      </p:pic>
      <p:sp>
        <p:nvSpPr>
          <p:cNvPr id="11" name="Right Arrow 10"/>
          <p:cNvSpPr/>
          <p:nvPr/>
        </p:nvSpPr>
        <p:spPr>
          <a:xfrm>
            <a:off x="4435723" y="5233416"/>
            <a:ext cx="484451" cy="248402"/>
          </a:xfrm>
          <a:prstGeom prst="rightArrow">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4727379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MA pruning</a:t>
            </a:r>
          </a:p>
          <a:p>
            <a:pPr lvl="1"/>
            <a:r>
              <a:rPr lang="en-US" dirty="0" smtClean="0"/>
              <a:t>Computing a topology-preserving subset of MA that captures significant shape parts</a:t>
            </a:r>
          </a:p>
          <a:p>
            <a:pPr lvl="1"/>
            <a:r>
              <a:rPr lang="en-US" dirty="0" smtClean="0"/>
              <a:t>Guided by some </a:t>
            </a:r>
            <a:r>
              <a:rPr lang="en-US" dirty="0" smtClean="0">
                <a:solidFill>
                  <a:srgbClr val="00B0F0"/>
                </a:solidFill>
              </a:rPr>
              <a:t>significance measure</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11</a:t>
            </a:fld>
            <a:endParaRPr lang="en-US"/>
          </a:p>
        </p:txBody>
      </p:sp>
      <p:pic>
        <p:nvPicPr>
          <p:cNvPr id="5" name="Picture 4"/>
          <p:cNvPicPr>
            <a:picLocks noChangeAspect="1"/>
          </p:cNvPicPr>
          <p:nvPr/>
        </p:nvPicPr>
        <p:blipFill>
          <a:blip r:embed="rId2"/>
          <a:stretch>
            <a:fillRect/>
          </a:stretch>
        </p:blipFill>
        <p:spPr>
          <a:xfrm>
            <a:off x="1704881" y="3347485"/>
            <a:ext cx="2661388" cy="3019788"/>
          </a:xfrm>
          <a:prstGeom prst="rect">
            <a:avLst/>
          </a:prstGeom>
        </p:spPr>
      </p:pic>
      <p:pic>
        <p:nvPicPr>
          <p:cNvPr id="6" name="Picture 5"/>
          <p:cNvPicPr>
            <a:picLocks noChangeAspect="1"/>
          </p:cNvPicPr>
          <p:nvPr/>
        </p:nvPicPr>
        <p:blipFill>
          <a:blip r:embed="rId3"/>
          <a:stretch>
            <a:fillRect/>
          </a:stretch>
        </p:blipFill>
        <p:spPr>
          <a:xfrm>
            <a:off x="4833352" y="3377965"/>
            <a:ext cx="2552709" cy="2916876"/>
          </a:xfrm>
          <a:prstGeom prst="rect">
            <a:avLst/>
          </a:prstGeom>
        </p:spPr>
      </p:pic>
      <p:pic>
        <p:nvPicPr>
          <p:cNvPr id="7" name="Picture 6"/>
          <p:cNvPicPr>
            <a:picLocks noChangeAspect="1"/>
          </p:cNvPicPr>
          <p:nvPr/>
        </p:nvPicPr>
        <p:blipFill>
          <a:blip r:embed="rId4"/>
          <a:stretch>
            <a:fillRect/>
          </a:stretch>
        </p:blipFill>
        <p:spPr>
          <a:xfrm>
            <a:off x="7856531" y="3377966"/>
            <a:ext cx="2552709" cy="2916876"/>
          </a:xfrm>
          <a:prstGeom prst="rect">
            <a:avLst/>
          </a:prstGeom>
        </p:spPr>
      </p:pic>
      <p:sp>
        <p:nvSpPr>
          <p:cNvPr id="9" name="Right Arrow 8"/>
          <p:cNvSpPr/>
          <p:nvPr/>
        </p:nvSpPr>
        <p:spPr>
          <a:xfrm>
            <a:off x="4435723" y="5233416"/>
            <a:ext cx="484451" cy="248402"/>
          </a:xfrm>
          <a:prstGeom prst="rightArrow">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ight Arrow 10"/>
          <p:cNvSpPr/>
          <p:nvPr/>
        </p:nvSpPr>
        <p:spPr>
          <a:xfrm>
            <a:off x="7435513" y="5233416"/>
            <a:ext cx="484451" cy="248402"/>
          </a:xfrm>
          <a:prstGeom prst="rightArrow">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TextBox 11"/>
          <p:cNvSpPr txBox="1"/>
          <p:nvPr/>
        </p:nvSpPr>
        <p:spPr>
          <a:xfrm>
            <a:off x="5056141" y="6321366"/>
            <a:ext cx="2364045" cy="400110"/>
          </a:xfrm>
          <a:prstGeom prst="rect">
            <a:avLst/>
          </a:prstGeom>
          <a:noFill/>
        </p:spPr>
        <p:txBody>
          <a:bodyPr wrap="none" rtlCol="0">
            <a:spAutoFit/>
          </a:bodyPr>
          <a:lstStyle/>
          <a:p>
            <a:r>
              <a:rPr lang="en-US" sz="2000" dirty="0" smtClean="0"/>
              <a:t>significance measure</a:t>
            </a:r>
            <a:endParaRPr lang="en-US" sz="2000" dirty="0"/>
          </a:p>
        </p:txBody>
      </p:sp>
      <p:grpSp>
        <p:nvGrpSpPr>
          <p:cNvPr id="16" name="Group 15"/>
          <p:cNvGrpSpPr/>
          <p:nvPr/>
        </p:nvGrpSpPr>
        <p:grpSpPr>
          <a:xfrm>
            <a:off x="5751364" y="3389500"/>
            <a:ext cx="1631511" cy="450909"/>
            <a:chOff x="6063851" y="2870316"/>
            <a:chExt cx="1631511" cy="450909"/>
          </a:xfrm>
        </p:grpSpPr>
        <p:pic>
          <p:nvPicPr>
            <p:cNvPr id="13" name="Picture 7" descr="Image result for heat colormap"/>
            <p:cNvPicPr>
              <a:picLocks noChangeAspect="1" noChangeArrowheads="1"/>
            </p:cNvPicPr>
            <p:nvPr/>
          </p:nvPicPr>
          <p:blipFill rotWithShape="1">
            <a:blip r:embed="rId5">
              <a:extLst>
                <a:ext uri="{28A0092B-C50C-407E-A947-70E740481C1C}">
                  <a14:useLocalDpi xmlns:a14="http://schemas.microsoft.com/office/drawing/2010/main" val="0"/>
                </a:ext>
              </a:extLst>
            </a:blip>
            <a:srcRect l="13295" t="42759" r="9190" b="46061"/>
            <a:stretch/>
          </p:blipFill>
          <p:spPr bwMode="auto">
            <a:xfrm>
              <a:off x="6315075" y="3188705"/>
              <a:ext cx="1142076" cy="1325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63851" y="2870316"/>
              <a:ext cx="486800" cy="338554"/>
            </a:xfrm>
            <a:prstGeom prst="rect">
              <a:avLst/>
            </a:prstGeom>
            <a:noFill/>
          </p:spPr>
          <p:txBody>
            <a:bodyPr wrap="none" rtlCol="0">
              <a:spAutoFit/>
            </a:bodyPr>
            <a:lstStyle/>
            <a:p>
              <a:r>
                <a:rPr lang="en-US" sz="1600" dirty="0" smtClean="0"/>
                <a:t>low</a:t>
              </a:r>
              <a:endParaRPr lang="en-US" sz="1600" dirty="0"/>
            </a:p>
          </p:txBody>
        </p:sp>
        <p:sp>
          <p:nvSpPr>
            <p:cNvPr id="15" name="TextBox 14"/>
            <p:cNvSpPr txBox="1"/>
            <p:nvPr/>
          </p:nvSpPr>
          <p:spPr>
            <a:xfrm>
              <a:off x="7153226" y="2870316"/>
              <a:ext cx="542136" cy="338554"/>
            </a:xfrm>
            <a:prstGeom prst="rect">
              <a:avLst/>
            </a:prstGeom>
            <a:noFill/>
          </p:spPr>
          <p:txBody>
            <a:bodyPr wrap="none" rtlCol="0">
              <a:spAutoFit/>
            </a:bodyPr>
            <a:lstStyle/>
            <a:p>
              <a:r>
                <a:rPr lang="en-US" sz="1600" dirty="0" smtClean="0"/>
                <a:t>high</a:t>
              </a:r>
              <a:endParaRPr lang="en-US" sz="1600" dirty="0"/>
            </a:p>
          </p:txBody>
        </p:sp>
      </p:grpSp>
    </p:spTree>
    <p:extLst>
      <p:ext uri="{BB962C8B-B14F-4D97-AF65-F5344CB8AC3E}">
        <p14:creationId xmlns:p14="http://schemas.microsoft.com/office/powerpoint/2010/main" val="231571621"/>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Local significance measures</a:t>
            </a:r>
          </a:p>
          <a:p>
            <a:pPr lvl="1"/>
            <a:r>
              <a:rPr lang="en-US" dirty="0" smtClean="0"/>
              <a:t>Object Angle </a:t>
            </a:r>
            <a:r>
              <a:rPr lang="en-US" sz="1600" dirty="0"/>
              <a:t>[</a:t>
            </a:r>
            <a:r>
              <a:rPr lang="en-US" sz="1600" dirty="0" err="1"/>
              <a:t>Attali</a:t>
            </a:r>
            <a:r>
              <a:rPr lang="en-US" sz="1600" dirty="0"/>
              <a:t> 96; </a:t>
            </a:r>
            <a:r>
              <a:rPr lang="en-US" sz="1600" dirty="0" err="1"/>
              <a:t>Amenta</a:t>
            </a:r>
            <a:r>
              <a:rPr lang="en-US" sz="1600" dirty="0"/>
              <a:t> 01; Siddiqi 02; Foskey 03; </a:t>
            </a:r>
            <a:r>
              <a:rPr lang="en-US" sz="1600" dirty="0" err="1"/>
              <a:t>Dey</a:t>
            </a:r>
            <a:r>
              <a:rPr lang="en-US" sz="1600" dirty="0"/>
              <a:t> </a:t>
            </a:r>
            <a:r>
              <a:rPr lang="en-US" sz="1600" dirty="0" smtClean="0"/>
              <a:t>04]</a:t>
            </a:r>
            <a:endParaRPr lang="en-US" dirty="0"/>
          </a:p>
          <a:p>
            <a:pPr lvl="1"/>
            <a:r>
              <a:rPr lang="en-US" dirty="0" smtClean="0"/>
              <a:t>Circumradius </a:t>
            </a:r>
            <a:r>
              <a:rPr lang="en-US" sz="1600" dirty="0" smtClean="0"/>
              <a:t>[Chazal 04; </a:t>
            </a:r>
            <a:r>
              <a:rPr lang="en-US" sz="1600" dirty="0" err="1" smtClean="0"/>
              <a:t>Chaussard</a:t>
            </a:r>
            <a:r>
              <a:rPr lang="en-US" sz="1600" dirty="0" smtClean="0"/>
              <a:t> 09]</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12</a:t>
            </a:fld>
            <a:endParaRPr lang="en-US"/>
          </a:p>
        </p:txBody>
      </p:sp>
      <p:pic>
        <p:nvPicPr>
          <p:cNvPr id="11" name="Picture 10"/>
          <p:cNvPicPr>
            <a:picLocks noChangeAspect="1"/>
          </p:cNvPicPr>
          <p:nvPr/>
        </p:nvPicPr>
        <p:blipFill>
          <a:blip r:embed="rId2"/>
          <a:stretch>
            <a:fillRect/>
          </a:stretch>
        </p:blipFill>
        <p:spPr>
          <a:xfrm>
            <a:off x="3423652" y="3358493"/>
            <a:ext cx="2573288" cy="2940392"/>
          </a:xfrm>
          <a:prstGeom prst="rect">
            <a:avLst/>
          </a:prstGeom>
        </p:spPr>
      </p:pic>
      <p:pic>
        <p:nvPicPr>
          <p:cNvPr id="13" name="Picture 12"/>
          <p:cNvPicPr>
            <a:picLocks noChangeAspect="1"/>
          </p:cNvPicPr>
          <p:nvPr/>
        </p:nvPicPr>
        <p:blipFill>
          <a:blip r:embed="rId3"/>
          <a:stretch>
            <a:fillRect/>
          </a:stretch>
        </p:blipFill>
        <p:spPr>
          <a:xfrm>
            <a:off x="8046452" y="3358492"/>
            <a:ext cx="2573288" cy="2940392"/>
          </a:xfrm>
          <a:prstGeom prst="rect">
            <a:avLst/>
          </a:prstGeom>
        </p:spPr>
      </p:pic>
      <p:sp>
        <p:nvSpPr>
          <p:cNvPr id="25" name="TextBox 24"/>
          <p:cNvSpPr txBox="1"/>
          <p:nvPr/>
        </p:nvSpPr>
        <p:spPr>
          <a:xfrm>
            <a:off x="2038076" y="5799586"/>
            <a:ext cx="1523174" cy="400110"/>
          </a:xfrm>
          <a:prstGeom prst="rect">
            <a:avLst/>
          </a:prstGeom>
          <a:noFill/>
        </p:spPr>
        <p:txBody>
          <a:bodyPr wrap="none" rtlCol="0">
            <a:spAutoFit/>
          </a:bodyPr>
          <a:lstStyle/>
          <a:p>
            <a:r>
              <a:rPr lang="en-US" sz="2000" dirty="0" smtClean="0"/>
              <a:t>Object Angle</a:t>
            </a:r>
            <a:endParaRPr lang="en-US" sz="2000" dirty="0"/>
          </a:p>
        </p:txBody>
      </p:sp>
      <p:sp>
        <p:nvSpPr>
          <p:cNvPr id="26" name="TextBox 25"/>
          <p:cNvSpPr txBox="1"/>
          <p:nvPr/>
        </p:nvSpPr>
        <p:spPr>
          <a:xfrm>
            <a:off x="6578244" y="5799586"/>
            <a:ext cx="1552605" cy="400110"/>
          </a:xfrm>
          <a:prstGeom prst="rect">
            <a:avLst/>
          </a:prstGeom>
          <a:noFill/>
        </p:spPr>
        <p:txBody>
          <a:bodyPr wrap="none" rtlCol="0">
            <a:spAutoFit/>
          </a:bodyPr>
          <a:lstStyle/>
          <a:p>
            <a:r>
              <a:rPr lang="en-US" sz="2000" dirty="0" smtClean="0"/>
              <a:t>Circumradius</a:t>
            </a:r>
            <a:endParaRPr lang="en-US" sz="2000" dirty="0"/>
          </a:p>
        </p:txBody>
      </p:sp>
      <p:grpSp>
        <p:nvGrpSpPr>
          <p:cNvPr id="23" name="Group 22"/>
          <p:cNvGrpSpPr/>
          <p:nvPr/>
        </p:nvGrpSpPr>
        <p:grpSpPr>
          <a:xfrm>
            <a:off x="1826938" y="4156075"/>
            <a:ext cx="1593850" cy="1552575"/>
            <a:chOff x="2641600" y="1903412"/>
            <a:chExt cx="1593850" cy="1552575"/>
          </a:xfrm>
        </p:grpSpPr>
        <p:sp>
          <p:nvSpPr>
            <p:cNvPr id="24" name="Freeform 23"/>
            <p:cNvSpPr/>
            <p:nvPr/>
          </p:nvSpPr>
          <p:spPr>
            <a:xfrm rot="21110547">
              <a:off x="3368675"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614939">
              <a:off x="2641600"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69926">
              <a:off x="3037000"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92524"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70981"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2852738" y="2867025"/>
              <a:ext cx="476251" cy="88106"/>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443288" y="2397920"/>
              <a:ext cx="261937" cy="397667"/>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Arc 34"/>
            <p:cNvSpPr/>
            <p:nvPr/>
          </p:nvSpPr>
          <p:spPr>
            <a:xfrm rot="17024457">
              <a:off x="3095607" y="2574228"/>
              <a:ext cx="659858" cy="659858"/>
            </a:xfrm>
            <a:prstGeom prst="arc">
              <a:avLst>
                <a:gd name="adj1" fmla="val 18740548"/>
                <a:gd name="adj2" fmla="val 791626"/>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Oval 35"/>
            <p:cNvSpPr/>
            <p:nvPr/>
          </p:nvSpPr>
          <p:spPr>
            <a:xfrm>
              <a:off x="3321498" y="278685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448863" y="4156075"/>
            <a:ext cx="1593850" cy="1552575"/>
            <a:chOff x="5041901" y="1903412"/>
            <a:chExt cx="1593850" cy="1552575"/>
          </a:xfrm>
        </p:grpSpPr>
        <p:sp>
          <p:nvSpPr>
            <p:cNvPr id="38" name="Oval 37"/>
            <p:cNvSpPr/>
            <p:nvPr/>
          </p:nvSpPr>
          <p:spPr>
            <a:xfrm>
              <a:off x="5198269" y="2260600"/>
              <a:ext cx="1157288" cy="1157288"/>
            </a:xfrm>
            <a:prstGeom prst="ellipse">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21110547">
              <a:off x="5768976"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614939">
              <a:off x="5041901"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69926">
              <a:off x="5437301"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092825"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71282"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flipV="1">
              <a:off x="5813425" y="2397922"/>
              <a:ext cx="292101" cy="402428"/>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712541" y="278974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4360283"/>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Local significance measures</a:t>
            </a:r>
          </a:p>
          <a:p>
            <a:pPr lvl="1"/>
            <a:r>
              <a:rPr lang="en-US" dirty="0"/>
              <a:t>Often fail to distinguish </a:t>
            </a:r>
            <a:r>
              <a:rPr lang="en-US" dirty="0" smtClean="0"/>
              <a:t>noise </a:t>
            </a:r>
            <a:r>
              <a:rPr lang="en-US" dirty="0"/>
              <a:t>from </a:t>
            </a:r>
            <a:r>
              <a:rPr lang="en-US" dirty="0" smtClean="0"/>
              <a:t>meaningful MA branches</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13</a:t>
            </a:fld>
            <a:endParaRPr lang="en-US"/>
          </a:p>
        </p:txBody>
      </p:sp>
      <p:pic>
        <p:nvPicPr>
          <p:cNvPr id="11" name="Picture 10"/>
          <p:cNvPicPr>
            <a:picLocks noChangeAspect="1"/>
          </p:cNvPicPr>
          <p:nvPr/>
        </p:nvPicPr>
        <p:blipFill>
          <a:blip r:embed="rId2"/>
          <a:stretch>
            <a:fillRect/>
          </a:stretch>
        </p:blipFill>
        <p:spPr>
          <a:xfrm>
            <a:off x="3423652" y="3358493"/>
            <a:ext cx="2573288" cy="2940392"/>
          </a:xfrm>
          <a:prstGeom prst="rect">
            <a:avLst/>
          </a:prstGeom>
        </p:spPr>
      </p:pic>
      <p:pic>
        <p:nvPicPr>
          <p:cNvPr id="13" name="Picture 12"/>
          <p:cNvPicPr>
            <a:picLocks noChangeAspect="1"/>
          </p:cNvPicPr>
          <p:nvPr/>
        </p:nvPicPr>
        <p:blipFill>
          <a:blip r:embed="rId3"/>
          <a:stretch>
            <a:fillRect/>
          </a:stretch>
        </p:blipFill>
        <p:spPr>
          <a:xfrm>
            <a:off x="8046452" y="3358492"/>
            <a:ext cx="2573288" cy="2940392"/>
          </a:xfrm>
          <a:prstGeom prst="rect">
            <a:avLst/>
          </a:prstGeom>
        </p:spPr>
      </p:pic>
      <p:pic>
        <p:nvPicPr>
          <p:cNvPr id="23" name="Picture 22"/>
          <p:cNvPicPr>
            <a:picLocks noChangeAspect="1"/>
          </p:cNvPicPr>
          <p:nvPr/>
        </p:nvPicPr>
        <p:blipFill>
          <a:blip r:embed="rId4"/>
          <a:stretch>
            <a:fillRect/>
          </a:stretch>
        </p:blipFill>
        <p:spPr>
          <a:xfrm>
            <a:off x="855035" y="2262603"/>
            <a:ext cx="393688" cy="346256"/>
          </a:xfrm>
          <a:prstGeom prst="rect">
            <a:avLst/>
          </a:prstGeom>
        </p:spPr>
      </p:pic>
      <p:cxnSp>
        <p:nvCxnSpPr>
          <p:cNvPr id="30" name="Straight Arrow Connector 29"/>
          <p:cNvCxnSpPr/>
          <p:nvPr/>
        </p:nvCxnSpPr>
        <p:spPr>
          <a:xfrm flipV="1">
            <a:off x="5466023" y="5326653"/>
            <a:ext cx="1" cy="4930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059068" y="5499088"/>
            <a:ext cx="1" cy="4930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38076" y="5799586"/>
            <a:ext cx="1523174" cy="400110"/>
          </a:xfrm>
          <a:prstGeom prst="rect">
            <a:avLst/>
          </a:prstGeom>
          <a:noFill/>
        </p:spPr>
        <p:txBody>
          <a:bodyPr wrap="none" rtlCol="0">
            <a:spAutoFit/>
          </a:bodyPr>
          <a:lstStyle/>
          <a:p>
            <a:r>
              <a:rPr lang="en-US" sz="2000" dirty="0" smtClean="0"/>
              <a:t>Object Angle</a:t>
            </a:r>
            <a:endParaRPr lang="en-US" sz="2000" dirty="0"/>
          </a:p>
        </p:txBody>
      </p:sp>
      <p:sp>
        <p:nvSpPr>
          <p:cNvPr id="27" name="TextBox 26"/>
          <p:cNvSpPr txBox="1"/>
          <p:nvPr/>
        </p:nvSpPr>
        <p:spPr>
          <a:xfrm>
            <a:off x="6578244" y="5799586"/>
            <a:ext cx="1552605" cy="400110"/>
          </a:xfrm>
          <a:prstGeom prst="rect">
            <a:avLst/>
          </a:prstGeom>
          <a:noFill/>
        </p:spPr>
        <p:txBody>
          <a:bodyPr wrap="none" rtlCol="0">
            <a:spAutoFit/>
          </a:bodyPr>
          <a:lstStyle/>
          <a:p>
            <a:r>
              <a:rPr lang="en-US" sz="2000" dirty="0" smtClean="0"/>
              <a:t>Circumradius</a:t>
            </a:r>
            <a:endParaRPr lang="en-US" sz="2000" dirty="0"/>
          </a:p>
        </p:txBody>
      </p:sp>
      <p:grpSp>
        <p:nvGrpSpPr>
          <p:cNvPr id="40" name="Group 39"/>
          <p:cNvGrpSpPr/>
          <p:nvPr/>
        </p:nvGrpSpPr>
        <p:grpSpPr>
          <a:xfrm>
            <a:off x="6448863" y="4156075"/>
            <a:ext cx="1593850" cy="1552575"/>
            <a:chOff x="5041901" y="1903412"/>
            <a:chExt cx="1593850" cy="1552575"/>
          </a:xfrm>
        </p:grpSpPr>
        <p:sp>
          <p:nvSpPr>
            <p:cNvPr id="41" name="Oval 40"/>
            <p:cNvSpPr/>
            <p:nvPr/>
          </p:nvSpPr>
          <p:spPr>
            <a:xfrm>
              <a:off x="5198269" y="2260600"/>
              <a:ext cx="1157288" cy="1157288"/>
            </a:xfrm>
            <a:prstGeom prst="ellipse">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21110547">
              <a:off x="5768976"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rot="614939">
              <a:off x="5041901"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69926">
              <a:off x="5437301"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092825"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71282"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V="1">
              <a:off x="5813425" y="2397922"/>
              <a:ext cx="292101" cy="402428"/>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5712541" y="278974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826938" y="4156075"/>
            <a:ext cx="1593850" cy="1552575"/>
            <a:chOff x="2641600" y="1903412"/>
            <a:chExt cx="1593850" cy="1552575"/>
          </a:xfrm>
        </p:grpSpPr>
        <p:sp>
          <p:nvSpPr>
            <p:cNvPr id="50" name="Freeform 49"/>
            <p:cNvSpPr/>
            <p:nvPr/>
          </p:nvSpPr>
          <p:spPr>
            <a:xfrm rot="21110547">
              <a:off x="3368675"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614939">
              <a:off x="2641600"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69926">
              <a:off x="3037000"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692524"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770981"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p:nvPr/>
          </p:nvCxnSpPr>
          <p:spPr>
            <a:xfrm flipH="1">
              <a:off x="2852738" y="2867025"/>
              <a:ext cx="476251" cy="88106"/>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443288" y="2397920"/>
              <a:ext cx="261937" cy="397667"/>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7" name="Arc 56"/>
            <p:cNvSpPr/>
            <p:nvPr/>
          </p:nvSpPr>
          <p:spPr>
            <a:xfrm rot="17024457">
              <a:off x="3095607" y="2574228"/>
              <a:ext cx="659858" cy="659858"/>
            </a:xfrm>
            <a:prstGeom prst="arc">
              <a:avLst>
                <a:gd name="adj1" fmla="val 18740548"/>
                <a:gd name="adj2" fmla="val 791626"/>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p:cNvSpPr/>
            <p:nvPr/>
          </p:nvSpPr>
          <p:spPr>
            <a:xfrm>
              <a:off x="3321498" y="278685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7398601"/>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Local significance measures</a:t>
            </a:r>
          </a:p>
          <a:p>
            <a:pPr lvl="1"/>
            <a:r>
              <a:rPr lang="en-US" dirty="0"/>
              <a:t>Often fail to distinguish </a:t>
            </a:r>
            <a:r>
              <a:rPr lang="en-US" dirty="0"/>
              <a:t>noise from meaningful MA branches</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14</a:t>
            </a:fld>
            <a:endParaRPr lang="en-US"/>
          </a:p>
        </p:txBody>
      </p:sp>
      <p:pic>
        <p:nvPicPr>
          <p:cNvPr id="13" name="Picture 12"/>
          <p:cNvPicPr>
            <a:picLocks noChangeAspect="1"/>
          </p:cNvPicPr>
          <p:nvPr/>
        </p:nvPicPr>
        <p:blipFill>
          <a:blip r:embed="rId2"/>
          <a:stretch>
            <a:fillRect/>
          </a:stretch>
        </p:blipFill>
        <p:spPr>
          <a:xfrm>
            <a:off x="8046452" y="3358492"/>
            <a:ext cx="2573288" cy="2940392"/>
          </a:xfrm>
          <a:prstGeom prst="rect">
            <a:avLst/>
          </a:prstGeom>
        </p:spPr>
      </p:pic>
      <p:pic>
        <p:nvPicPr>
          <p:cNvPr id="23" name="Picture 22"/>
          <p:cNvPicPr>
            <a:picLocks noChangeAspect="1"/>
          </p:cNvPicPr>
          <p:nvPr/>
        </p:nvPicPr>
        <p:blipFill>
          <a:blip r:embed="rId3"/>
          <a:stretch>
            <a:fillRect/>
          </a:stretch>
        </p:blipFill>
        <p:spPr>
          <a:xfrm>
            <a:off x="855035" y="2262603"/>
            <a:ext cx="393688" cy="346256"/>
          </a:xfrm>
          <a:prstGeom prst="rect">
            <a:avLst/>
          </a:prstGeom>
        </p:spPr>
      </p:pic>
      <p:cxnSp>
        <p:nvCxnSpPr>
          <p:cNvPr id="31" name="Straight Arrow Connector 30"/>
          <p:cNvCxnSpPr/>
          <p:nvPr/>
        </p:nvCxnSpPr>
        <p:spPr>
          <a:xfrm flipH="1">
            <a:off x="9599058" y="6061916"/>
            <a:ext cx="560942"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stretch>
            <a:fillRect/>
          </a:stretch>
        </p:blipFill>
        <p:spPr>
          <a:xfrm>
            <a:off x="3423652" y="3358493"/>
            <a:ext cx="2573288" cy="2940392"/>
          </a:xfrm>
          <a:prstGeom prst="rect">
            <a:avLst/>
          </a:prstGeom>
        </p:spPr>
      </p:pic>
      <p:grpSp>
        <p:nvGrpSpPr>
          <p:cNvPr id="28" name="Group 27"/>
          <p:cNvGrpSpPr/>
          <p:nvPr/>
        </p:nvGrpSpPr>
        <p:grpSpPr>
          <a:xfrm>
            <a:off x="3887151" y="4992632"/>
            <a:ext cx="1834368" cy="566292"/>
            <a:chOff x="3887151" y="4992632"/>
            <a:chExt cx="1834368" cy="566292"/>
          </a:xfrm>
        </p:grpSpPr>
        <p:sp>
          <p:nvSpPr>
            <p:cNvPr id="29" name="Rectangle 28"/>
            <p:cNvSpPr/>
            <p:nvPr/>
          </p:nvSpPr>
          <p:spPr>
            <a:xfrm>
              <a:off x="3887151" y="5114792"/>
              <a:ext cx="449539" cy="444132"/>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271980" y="4992632"/>
              <a:ext cx="449539" cy="444132"/>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2038076" y="5454857"/>
            <a:ext cx="1524776" cy="400110"/>
          </a:xfrm>
          <a:prstGeom prst="rect">
            <a:avLst/>
          </a:prstGeom>
          <a:noFill/>
        </p:spPr>
        <p:txBody>
          <a:bodyPr wrap="none" rtlCol="0">
            <a:spAutoFit/>
          </a:bodyPr>
          <a:lstStyle/>
          <a:p>
            <a:r>
              <a:rPr lang="en-US" sz="2000" dirty="0" smtClean="0"/>
              <a:t>(pruned MA)</a:t>
            </a:r>
            <a:endParaRPr lang="en-US" sz="2000" dirty="0"/>
          </a:p>
        </p:txBody>
      </p:sp>
      <p:sp>
        <p:nvSpPr>
          <p:cNvPr id="18" name="TextBox 17"/>
          <p:cNvSpPr txBox="1"/>
          <p:nvPr/>
        </p:nvSpPr>
        <p:spPr>
          <a:xfrm>
            <a:off x="6578244" y="5799586"/>
            <a:ext cx="1552605" cy="400110"/>
          </a:xfrm>
          <a:prstGeom prst="rect">
            <a:avLst/>
          </a:prstGeom>
          <a:noFill/>
        </p:spPr>
        <p:txBody>
          <a:bodyPr wrap="none" rtlCol="0">
            <a:spAutoFit/>
          </a:bodyPr>
          <a:lstStyle/>
          <a:p>
            <a:r>
              <a:rPr lang="en-US" sz="2000" dirty="0" smtClean="0"/>
              <a:t>Circumradius</a:t>
            </a:r>
            <a:endParaRPr lang="en-US" sz="2000" dirty="0"/>
          </a:p>
        </p:txBody>
      </p:sp>
      <p:grpSp>
        <p:nvGrpSpPr>
          <p:cNvPr id="19" name="Group 18"/>
          <p:cNvGrpSpPr/>
          <p:nvPr/>
        </p:nvGrpSpPr>
        <p:grpSpPr>
          <a:xfrm>
            <a:off x="6448863" y="4156075"/>
            <a:ext cx="1593850" cy="1552575"/>
            <a:chOff x="5041901" y="1903412"/>
            <a:chExt cx="1593850" cy="1552575"/>
          </a:xfrm>
        </p:grpSpPr>
        <p:sp>
          <p:nvSpPr>
            <p:cNvPr id="25" name="Oval 24"/>
            <p:cNvSpPr/>
            <p:nvPr/>
          </p:nvSpPr>
          <p:spPr>
            <a:xfrm>
              <a:off x="5198269" y="2260600"/>
              <a:ext cx="1157288" cy="1157288"/>
            </a:xfrm>
            <a:prstGeom prst="ellipse">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110547">
              <a:off x="5768976"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614939">
              <a:off x="5041901"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69926">
              <a:off x="5437301"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92825"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71282"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V="1">
              <a:off x="5813425" y="2397922"/>
              <a:ext cx="292101" cy="402428"/>
            </a:xfrm>
            <a:prstGeom prst="straightConnector1">
              <a:avLst/>
            </a:prstGeom>
            <a:ln w="381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712541" y="278974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2038076" y="5799586"/>
            <a:ext cx="1523174" cy="400110"/>
          </a:xfrm>
          <a:prstGeom prst="rect">
            <a:avLst/>
          </a:prstGeom>
          <a:noFill/>
        </p:spPr>
        <p:txBody>
          <a:bodyPr wrap="none" rtlCol="0">
            <a:spAutoFit/>
          </a:bodyPr>
          <a:lstStyle/>
          <a:p>
            <a:r>
              <a:rPr lang="en-US" sz="2000" dirty="0" smtClean="0"/>
              <a:t>Object Angle</a:t>
            </a:r>
            <a:endParaRPr lang="en-US" sz="2000" dirty="0"/>
          </a:p>
        </p:txBody>
      </p:sp>
    </p:spTree>
    <p:extLst>
      <p:ext uri="{BB962C8B-B14F-4D97-AF65-F5344CB8AC3E}">
        <p14:creationId xmlns:p14="http://schemas.microsoft.com/office/powerpoint/2010/main" val="466192783"/>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a:t>Local significance measures</a:t>
            </a:r>
            <a:endParaRPr lang="en-US" dirty="0" smtClean="0"/>
          </a:p>
          <a:p>
            <a:pPr lvl="1"/>
            <a:r>
              <a:rPr lang="en-US" dirty="0" smtClean="0"/>
              <a:t>Often fail to distinguish </a:t>
            </a:r>
            <a:r>
              <a:rPr lang="en-US" dirty="0"/>
              <a:t>noise from meaningful MA branches</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15</a:t>
            </a:fld>
            <a:endParaRPr lang="en-US"/>
          </a:p>
        </p:txBody>
      </p:sp>
      <p:pic>
        <p:nvPicPr>
          <p:cNvPr id="5" name="Picture 4"/>
          <p:cNvPicPr>
            <a:picLocks noChangeAspect="1"/>
          </p:cNvPicPr>
          <p:nvPr/>
        </p:nvPicPr>
        <p:blipFill>
          <a:blip r:embed="rId2"/>
          <a:stretch>
            <a:fillRect/>
          </a:stretch>
        </p:blipFill>
        <p:spPr>
          <a:xfrm>
            <a:off x="855035" y="2262603"/>
            <a:ext cx="393688" cy="346256"/>
          </a:xfrm>
          <a:prstGeom prst="rect">
            <a:avLst/>
          </a:prstGeom>
        </p:spPr>
      </p:pic>
      <p:pic>
        <p:nvPicPr>
          <p:cNvPr id="16" name="Picture 15"/>
          <p:cNvPicPr>
            <a:picLocks noChangeAspect="1"/>
          </p:cNvPicPr>
          <p:nvPr/>
        </p:nvPicPr>
        <p:blipFill>
          <a:blip r:embed="rId3"/>
          <a:stretch>
            <a:fillRect/>
          </a:stretch>
        </p:blipFill>
        <p:spPr>
          <a:xfrm>
            <a:off x="3423652" y="3358493"/>
            <a:ext cx="2573288" cy="2940392"/>
          </a:xfrm>
          <a:prstGeom prst="rect">
            <a:avLst/>
          </a:prstGeom>
        </p:spPr>
      </p:pic>
      <p:pic>
        <p:nvPicPr>
          <p:cNvPr id="17" name="Picture 16"/>
          <p:cNvPicPr>
            <a:picLocks noChangeAspect="1"/>
          </p:cNvPicPr>
          <p:nvPr/>
        </p:nvPicPr>
        <p:blipFill>
          <a:blip r:embed="rId4"/>
          <a:stretch>
            <a:fillRect/>
          </a:stretch>
        </p:blipFill>
        <p:spPr>
          <a:xfrm>
            <a:off x="8046452" y="3358491"/>
            <a:ext cx="2573288" cy="2940392"/>
          </a:xfrm>
          <a:prstGeom prst="rect">
            <a:avLst/>
          </a:prstGeom>
        </p:spPr>
      </p:pic>
      <p:grpSp>
        <p:nvGrpSpPr>
          <p:cNvPr id="31" name="Group 30"/>
          <p:cNvGrpSpPr/>
          <p:nvPr/>
        </p:nvGrpSpPr>
        <p:grpSpPr>
          <a:xfrm>
            <a:off x="3887151" y="4992632"/>
            <a:ext cx="1834368" cy="566292"/>
            <a:chOff x="3887151" y="4992632"/>
            <a:chExt cx="1834368" cy="566292"/>
          </a:xfrm>
        </p:grpSpPr>
        <p:sp>
          <p:nvSpPr>
            <p:cNvPr id="26" name="Rectangle 25"/>
            <p:cNvSpPr/>
            <p:nvPr/>
          </p:nvSpPr>
          <p:spPr>
            <a:xfrm>
              <a:off x="3887151" y="5114792"/>
              <a:ext cx="449539" cy="444132"/>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71980" y="4992632"/>
              <a:ext cx="449539" cy="444132"/>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8737600" y="5671241"/>
            <a:ext cx="937276" cy="663280"/>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578244" y="5799586"/>
            <a:ext cx="1552605" cy="400110"/>
          </a:xfrm>
          <a:prstGeom prst="rect">
            <a:avLst/>
          </a:prstGeom>
          <a:noFill/>
        </p:spPr>
        <p:txBody>
          <a:bodyPr wrap="none" rtlCol="0">
            <a:spAutoFit/>
          </a:bodyPr>
          <a:lstStyle/>
          <a:p>
            <a:r>
              <a:rPr lang="en-US" sz="2000" dirty="0" smtClean="0"/>
              <a:t>Circumradius</a:t>
            </a:r>
            <a:endParaRPr lang="en-US" sz="2000" dirty="0"/>
          </a:p>
        </p:txBody>
      </p:sp>
      <p:sp>
        <p:nvSpPr>
          <p:cNvPr id="21" name="TextBox 20"/>
          <p:cNvSpPr txBox="1"/>
          <p:nvPr/>
        </p:nvSpPr>
        <p:spPr>
          <a:xfrm>
            <a:off x="2038076" y="5454857"/>
            <a:ext cx="1524776" cy="400110"/>
          </a:xfrm>
          <a:prstGeom prst="rect">
            <a:avLst/>
          </a:prstGeom>
          <a:noFill/>
        </p:spPr>
        <p:txBody>
          <a:bodyPr wrap="none" rtlCol="0">
            <a:spAutoFit/>
          </a:bodyPr>
          <a:lstStyle/>
          <a:p>
            <a:r>
              <a:rPr lang="en-US" sz="2000" dirty="0" smtClean="0"/>
              <a:t>(pruned MA)</a:t>
            </a:r>
            <a:endParaRPr lang="en-US" sz="2000" dirty="0"/>
          </a:p>
        </p:txBody>
      </p:sp>
      <p:sp>
        <p:nvSpPr>
          <p:cNvPr id="22" name="TextBox 21"/>
          <p:cNvSpPr txBox="1"/>
          <p:nvPr/>
        </p:nvSpPr>
        <p:spPr>
          <a:xfrm>
            <a:off x="2038076" y="5799586"/>
            <a:ext cx="1523174" cy="400110"/>
          </a:xfrm>
          <a:prstGeom prst="rect">
            <a:avLst/>
          </a:prstGeom>
          <a:noFill/>
        </p:spPr>
        <p:txBody>
          <a:bodyPr wrap="none" rtlCol="0">
            <a:spAutoFit/>
          </a:bodyPr>
          <a:lstStyle/>
          <a:p>
            <a:r>
              <a:rPr lang="en-US" sz="2000" dirty="0" smtClean="0"/>
              <a:t>Object Angle</a:t>
            </a:r>
            <a:endParaRPr lang="en-US" sz="2000" dirty="0"/>
          </a:p>
        </p:txBody>
      </p:sp>
      <p:sp>
        <p:nvSpPr>
          <p:cNvPr id="23" name="TextBox 22"/>
          <p:cNvSpPr txBox="1"/>
          <p:nvPr/>
        </p:nvSpPr>
        <p:spPr>
          <a:xfrm>
            <a:off x="6592158" y="5454857"/>
            <a:ext cx="1524776" cy="400110"/>
          </a:xfrm>
          <a:prstGeom prst="rect">
            <a:avLst/>
          </a:prstGeom>
          <a:noFill/>
        </p:spPr>
        <p:txBody>
          <a:bodyPr wrap="none" rtlCol="0">
            <a:spAutoFit/>
          </a:bodyPr>
          <a:lstStyle/>
          <a:p>
            <a:r>
              <a:rPr lang="en-US" sz="2000" dirty="0" smtClean="0"/>
              <a:t>(pruned MA)</a:t>
            </a:r>
            <a:endParaRPr lang="en-US" sz="2000" dirty="0"/>
          </a:p>
        </p:txBody>
      </p:sp>
    </p:spTree>
    <p:extLst>
      <p:ext uri="{BB962C8B-B14F-4D97-AF65-F5344CB8AC3E}">
        <p14:creationId xmlns:p14="http://schemas.microsoft.com/office/powerpoint/2010/main" val="3126486908"/>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a:t>Global significance measures</a:t>
            </a:r>
            <a:endParaRPr lang="en-US" dirty="0" smtClean="0"/>
          </a:p>
          <a:p>
            <a:pPr lvl="1"/>
            <a:r>
              <a:rPr lang="en-US" dirty="0" smtClean="0"/>
              <a:t>Erosion Thickness </a:t>
            </a:r>
            <a:r>
              <a:rPr lang="en-US" sz="1600" dirty="0" smtClean="0"/>
              <a:t>[Ho 86; Brandt 92; </a:t>
            </a:r>
            <a:r>
              <a:rPr lang="en-US" sz="1600" dirty="0" err="1" smtClean="0"/>
              <a:t>Attali</a:t>
            </a:r>
            <a:r>
              <a:rPr lang="en-US" sz="1600" dirty="0" smtClean="0"/>
              <a:t> 95; </a:t>
            </a:r>
            <a:r>
              <a:rPr lang="en-US" sz="1600" dirty="0" err="1" smtClean="0"/>
              <a:t>Shaked</a:t>
            </a:r>
            <a:r>
              <a:rPr lang="en-US" sz="1600" dirty="0" smtClean="0"/>
              <a:t> 98; Liu 11]</a:t>
            </a:r>
            <a:endParaRPr lang="en-US" dirty="0"/>
          </a:p>
          <a:p>
            <a:pPr lvl="1"/>
            <a:r>
              <a:rPr lang="en-US" dirty="0" smtClean="0"/>
              <a:t>Chord Residue </a:t>
            </a:r>
            <a:r>
              <a:rPr lang="en-US" sz="1600" dirty="0" smtClean="0"/>
              <a:t>[</a:t>
            </a:r>
            <a:r>
              <a:rPr lang="en-US" sz="1600" dirty="0" err="1" smtClean="0"/>
              <a:t>Ogniewicz</a:t>
            </a:r>
            <a:r>
              <a:rPr lang="en-US" sz="1600" dirty="0" smtClean="0"/>
              <a:t> 92;95]</a:t>
            </a:r>
          </a:p>
        </p:txBody>
      </p:sp>
      <p:sp>
        <p:nvSpPr>
          <p:cNvPr id="4" name="Slide Number Placeholder 3"/>
          <p:cNvSpPr>
            <a:spLocks noGrp="1"/>
          </p:cNvSpPr>
          <p:nvPr>
            <p:ph type="sldNum" sz="quarter" idx="10"/>
          </p:nvPr>
        </p:nvSpPr>
        <p:spPr/>
        <p:txBody>
          <a:bodyPr/>
          <a:lstStyle/>
          <a:p>
            <a:fld id="{74FF9159-C67C-4C1B-88E3-1706C5186037}" type="slidenum">
              <a:rPr lang="en-US" smtClean="0"/>
              <a:t>16</a:t>
            </a:fld>
            <a:endParaRPr lang="en-US"/>
          </a:p>
        </p:txBody>
      </p:sp>
      <p:pic>
        <p:nvPicPr>
          <p:cNvPr id="14" name="Picture 13"/>
          <p:cNvPicPr>
            <a:picLocks noChangeAspect="1"/>
          </p:cNvPicPr>
          <p:nvPr/>
        </p:nvPicPr>
        <p:blipFill>
          <a:blip r:embed="rId2"/>
          <a:stretch>
            <a:fillRect/>
          </a:stretch>
        </p:blipFill>
        <p:spPr>
          <a:xfrm>
            <a:off x="8173453" y="3358494"/>
            <a:ext cx="2573287" cy="2940390"/>
          </a:xfrm>
          <a:prstGeom prst="rect">
            <a:avLst/>
          </a:prstGeom>
        </p:spPr>
      </p:pic>
      <p:pic>
        <p:nvPicPr>
          <p:cNvPr id="16" name="Picture 15"/>
          <p:cNvPicPr>
            <a:picLocks noChangeAspect="1"/>
          </p:cNvPicPr>
          <p:nvPr/>
        </p:nvPicPr>
        <p:blipFill>
          <a:blip r:embed="rId3"/>
          <a:stretch>
            <a:fillRect/>
          </a:stretch>
        </p:blipFill>
        <p:spPr>
          <a:xfrm>
            <a:off x="3423349" y="3358495"/>
            <a:ext cx="2573287" cy="2940390"/>
          </a:xfrm>
          <a:prstGeom prst="rect">
            <a:avLst/>
          </a:prstGeom>
        </p:spPr>
      </p:pic>
      <p:sp>
        <p:nvSpPr>
          <p:cNvPr id="26" name="TextBox 25"/>
          <p:cNvSpPr txBox="1"/>
          <p:nvPr/>
        </p:nvSpPr>
        <p:spPr>
          <a:xfrm>
            <a:off x="1602465" y="5602771"/>
            <a:ext cx="2027222" cy="400110"/>
          </a:xfrm>
          <a:prstGeom prst="rect">
            <a:avLst/>
          </a:prstGeom>
          <a:noFill/>
        </p:spPr>
        <p:txBody>
          <a:bodyPr wrap="none" rtlCol="0">
            <a:spAutoFit/>
          </a:bodyPr>
          <a:lstStyle/>
          <a:p>
            <a:r>
              <a:rPr lang="en-US" sz="2000" dirty="0" smtClean="0"/>
              <a:t>Erosion Thickness</a:t>
            </a:r>
            <a:endParaRPr lang="en-US" sz="2000" dirty="0"/>
          </a:p>
        </p:txBody>
      </p:sp>
      <p:sp>
        <p:nvSpPr>
          <p:cNvPr id="27" name="TextBox 26"/>
          <p:cNvSpPr txBox="1"/>
          <p:nvPr/>
        </p:nvSpPr>
        <p:spPr>
          <a:xfrm>
            <a:off x="6483567" y="5602771"/>
            <a:ext cx="1689886" cy="400110"/>
          </a:xfrm>
          <a:prstGeom prst="rect">
            <a:avLst/>
          </a:prstGeom>
          <a:noFill/>
        </p:spPr>
        <p:txBody>
          <a:bodyPr wrap="none" rtlCol="0">
            <a:spAutoFit/>
          </a:bodyPr>
          <a:lstStyle/>
          <a:p>
            <a:r>
              <a:rPr lang="en-US" sz="2000" dirty="0" smtClean="0"/>
              <a:t>Chord Residue</a:t>
            </a:r>
            <a:endParaRPr lang="en-US" sz="2000" dirty="0"/>
          </a:p>
        </p:txBody>
      </p:sp>
      <p:grpSp>
        <p:nvGrpSpPr>
          <p:cNvPr id="17" name="Group 16"/>
          <p:cNvGrpSpPr/>
          <p:nvPr/>
        </p:nvGrpSpPr>
        <p:grpSpPr>
          <a:xfrm>
            <a:off x="1818540" y="3874459"/>
            <a:ext cx="1593065" cy="1728312"/>
            <a:chOff x="2883685" y="4346256"/>
            <a:chExt cx="1593065" cy="1728312"/>
          </a:xfrm>
        </p:grpSpPr>
        <p:sp>
          <p:nvSpPr>
            <p:cNvPr id="28" name="Freeform 27"/>
            <p:cNvSpPr/>
            <p:nvPr/>
          </p:nvSpPr>
          <p:spPr>
            <a:xfrm>
              <a:off x="2883685"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972595" y="4825999"/>
              <a:ext cx="1157288" cy="1157288"/>
            </a:xfrm>
            <a:prstGeom prst="ellipse">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169926">
              <a:off x="3227500" y="4728367"/>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884249" y="4349699"/>
              <a:ext cx="1592501" cy="1724869"/>
            </a:xfrm>
            <a:custGeom>
              <a:avLst/>
              <a:gdLst>
                <a:gd name="connsiteX0" fmla="*/ 249825 w 1538081"/>
                <a:gd name="connsiteY0" fmla="*/ 1930199 h 1930199"/>
                <a:gd name="connsiteX1" fmla="*/ 30750 w 1538081"/>
                <a:gd name="connsiteY1" fmla="*/ 1280118 h 1930199"/>
                <a:gd name="connsiteX2" fmla="*/ 95044 w 1538081"/>
                <a:gd name="connsiteY2" fmla="*/ 8530 h 1930199"/>
                <a:gd name="connsiteX3" fmla="*/ 880856 w 1538081"/>
                <a:gd name="connsiteY3" fmla="*/ 744336 h 1930199"/>
                <a:gd name="connsiteX4" fmla="*/ 1538081 w 1538081"/>
                <a:gd name="connsiteY4" fmla="*/ 1137243 h 1930199"/>
                <a:gd name="connsiteX0" fmla="*/ 331439 w 1619695"/>
                <a:gd name="connsiteY0" fmla="*/ 1937046 h 1937046"/>
                <a:gd name="connsiteX1" fmla="*/ 112364 w 1619695"/>
                <a:gd name="connsiteY1" fmla="*/ 1286965 h 1937046"/>
                <a:gd name="connsiteX2" fmla="*/ 176658 w 1619695"/>
                <a:gd name="connsiteY2" fmla="*/ 15377 h 1937046"/>
                <a:gd name="connsiteX3" fmla="*/ 962470 w 1619695"/>
                <a:gd name="connsiteY3" fmla="*/ 751183 h 1937046"/>
                <a:gd name="connsiteX4" fmla="*/ 1619695 w 1619695"/>
                <a:gd name="connsiteY4" fmla="*/ 1144090 h 1937046"/>
                <a:gd name="connsiteX0" fmla="*/ 275831 w 1564087"/>
                <a:gd name="connsiteY0" fmla="*/ 1713545 h 1713545"/>
                <a:gd name="connsiteX1" fmla="*/ 56756 w 1564087"/>
                <a:gd name="connsiteY1" fmla="*/ 1063464 h 1713545"/>
                <a:gd name="connsiteX2" fmla="*/ 206775 w 1564087"/>
                <a:gd name="connsiteY2" fmla="*/ 20476 h 1713545"/>
                <a:gd name="connsiteX3" fmla="*/ 906862 w 1564087"/>
                <a:gd name="connsiteY3" fmla="*/ 527682 h 1713545"/>
                <a:gd name="connsiteX4" fmla="*/ 1564087 w 1564087"/>
                <a:gd name="connsiteY4" fmla="*/ 920589 h 1713545"/>
                <a:gd name="connsiteX0" fmla="*/ 242440 w 1530696"/>
                <a:gd name="connsiteY0" fmla="*/ 1705212 h 1705212"/>
                <a:gd name="connsiteX1" fmla="*/ 1934 w 1530696"/>
                <a:gd name="connsiteY1" fmla="*/ 1067038 h 1705212"/>
                <a:gd name="connsiteX2" fmla="*/ 173384 w 1530696"/>
                <a:gd name="connsiteY2" fmla="*/ 12143 h 1705212"/>
                <a:gd name="connsiteX3" fmla="*/ 873471 w 1530696"/>
                <a:gd name="connsiteY3" fmla="*/ 519349 h 1705212"/>
                <a:gd name="connsiteX4" fmla="*/ 1530696 w 1530696"/>
                <a:gd name="connsiteY4" fmla="*/ 912256 h 1705212"/>
                <a:gd name="connsiteX0" fmla="*/ 253840 w 1542096"/>
                <a:gd name="connsiteY0" fmla="*/ 1705212 h 1705212"/>
                <a:gd name="connsiteX1" fmla="*/ 13334 w 1542096"/>
                <a:gd name="connsiteY1" fmla="*/ 1067038 h 1705212"/>
                <a:gd name="connsiteX2" fmla="*/ 184784 w 1542096"/>
                <a:gd name="connsiteY2" fmla="*/ 12143 h 1705212"/>
                <a:gd name="connsiteX3" fmla="*/ 884871 w 1542096"/>
                <a:gd name="connsiteY3" fmla="*/ 519349 h 1705212"/>
                <a:gd name="connsiteX4" fmla="*/ 1542096 w 1542096"/>
                <a:gd name="connsiteY4" fmla="*/ 912256 h 1705212"/>
                <a:gd name="connsiteX0" fmla="*/ 254074 w 1542330"/>
                <a:gd name="connsiteY0" fmla="*/ 1705803 h 1705803"/>
                <a:gd name="connsiteX1" fmla="*/ 13568 w 1542330"/>
                <a:gd name="connsiteY1" fmla="*/ 1067629 h 1705803"/>
                <a:gd name="connsiteX2" fmla="*/ 185018 w 1542330"/>
                <a:gd name="connsiteY2" fmla="*/ 12734 h 1705803"/>
                <a:gd name="connsiteX3" fmla="*/ 899393 w 1542330"/>
                <a:gd name="connsiteY3" fmla="*/ 510415 h 1705803"/>
                <a:gd name="connsiteX4" fmla="*/ 1542330 w 1542330"/>
                <a:gd name="connsiteY4" fmla="*/ 912847 h 1705803"/>
                <a:gd name="connsiteX0" fmla="*/ 254074 w 1542330"/>
                <a:gd name="connsiteY0" fmla="*/ 1706094 h 1706094"/>
                <a:gd name="connsiteX1" fmla="*/ 13568 w 1542330"/>
                <a:gd name="connsiteY1" fmla="*/ 1067920 h 1706094"/>
                <a:gd name="connsiteX2" fmla="*/ 185018 w 1542330"/>
                <a:gd name="connsiteY2" fmla="*/ 13025 h 1706094"/>
                <a:gd name="connsiteX3" fmla="*/ 899393 w 1542330"/>
                <a:gd name="connsiteY3" fmla="*/ 510706 h 1706094"/>
                <a:gd name="connsiteX4" fmla="*/ 1542330 w 1542330"/>
                <a:gd name="connsiteY4" fmla="*/ 913138 h 1706094"/>
                <a:gd name="connsiteX0" fmla="*/ 302365 w 1590621"/>
                <a:gd name="connsiteY0" fmla="*/ 1723590 h 1723590"/>
                <a:gd name="connsiteX1" fmla="*/ 61859 w 1590621"/>
                <a:gd name="connsiteY1" fmla="*/ 1085416 h 1723590"/>
                <a:gd name="connsiteX2" fmla="*/ 233309 w 1590621"/>
                <a:gd name="connsiteY2" fmla="*/ 30521 h 1723590"/>
                <a:gd name="connsiteX3" fmla="*/ 947684 w 1590621"/>
                <a:gd name="connsiteY3" fmla="*/ 528202 h 1723590"/>
                <a:gd name="connsiteX4" fmla="*/ 1590621 w 1590621"/>
                <a:gd name="connsiteY4" fmla="*/ 930634 h 1723590"/>
                <a:gd name="connsiteX0" fmla="*/ 302365 w 1590621"/>
                <a:gd name="connsiteY0" fmla="*/ 1724160 h 1724160"/>
                <a:gd name="connsiteX1" fmla="*/ 61859 w 1590621"/>
                <a:gd name="connsiteY1" fmla="*/ 1085986 h 1724160"/>
                <a:gd name="connsiteX2" fmla="*/ 233309 w 1590621"/>
                <a:gd name="connsiteY2" fmla="*/ 31091 h 1724160"/>
                <a:gd name="connsiteX3" fmla="*/ 947684 w 1590621"/>
                <a:gd name="connsiteY3" fmla="*/ 528772 h 1724160"/>
                <a:gd name="connsiteX4" fmla="*/ 1590621 w 1590621"/>
                <a:gd name="connsiteY4" fmla="*/ 931204 h 1724160"/>
                <a:gd name="connsiteX0" fmla="*/ 302365 w 1590621"/>
                <a:gd name="connsiteY0" fmla="*/ 1724869 h 1724869"/>
                <a:gd name="connsiteX1" fmla="*/ 61859 w 1590621"/>
                <a:gd name="connsiteY1" fmla="*/ 1086695 h 1724869"/>
                <a:gd name="connsiteX2" fmla="*/ 233309 w 1590621"/>
                <a:gd name="connsiteY2" fmla="*/ 31800 h 1724869"/>
                <a:gd name="connsiteX3" fmla="*/ 947684 w 1590621"/>
                <a:gd name="connsiteY3" fmla="*/ 529481 h 1724869"/>
                <a:gd name="connsiteX4" fmla="*/ 1590621 w 1590621"/>
                <a:gd name="connsiteY4" fmla="*/ 931913 h 1724869"/>
                <a:gd name="connsiteX0" fmla="*/ 304245 w 1592501"/>
                <a:gd name="connsiteY0" fmla="*/ 1724869 h 1724869"/>
                <a:gd name="connsiteX1" fmla="*/ 63739 w 1592501"/>
                <a:gd name="connsiteY1" fmla="*/ 1086695 h 1724869"/>
                <a:gd name="connsiteX2" fmla="*/ 235189 w 1592501"/>
                <a:gd name="connsiteY2" fmla="*/ 31800 h 1724869"/>
                <a:gd name="connsiteX3" fmla="*/ 949564 w 1592501"/>
                <a:gd name="connsiteY3" fmla="*/ 529481 h 1724869"/>
                <a:gd name="connsiteX4" fmla="*/ 1592501 w 1592501"/>
                <a:gd name="connsiteY4" fmla="*/ 931913 h 172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501" h="1724869">
                  <a:moveTo>
                    <a:pt x="304245" y="1724869"/>
                  </a:moveTo>
                  <a:cubicBezTo>
                    <a:pt x="207606" y="1559967"/>
                    <a:pt x="113347" y="1316486"/>
                    <a:pt x="63739" y="1086695"/>
                  </a:cubicBezTo>
                  <a:cubicBezTo>
                    <a:pt x="14131" y="856904"/>
                    <a:pt x="-112473" y="188963"/>
                    <a:pt x="235189" y="31800"/>
                  </a:cubicBezTo>
                  <a:cubicBezTo>
                    <a:pt x="582851" y="-125363"/>
                    <a:pt x="761445" y="341362"/>
                    <a:pt x="949564" y="529481"/>
                  </a:cubicBezTo>
                  <a:cubicBezTo>
                    <a:pt x="1137683" y="717600"/>
                    <a:pt x="1384141" y="829519"/>
                    <a:pt x="1592501" y="9319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883024" y="4922042"/>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59100" y="5557836"/>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3202781" y="4356497"/>
              <a:ext cx="103585" cy="519112"/>
            </a:xfrm>
            <a:custGeom>
              <a:avLst/>
              <a:gdLst>
                <a:gd name="connsiteX0" fmla="*/ 0 w 126206"/>
                <a:gd name="connsiteY0" fmla="*/ 0 h 517921"/>
                <a:gd name="connsiteX1" fmla="*/ 52388 w 126206"/>
                <a:gd name="connsiteY1" fmla="*/ 310753 h 517921"/>
                <a:gd name="connsiteX2" fmla="*/ 126206 w 126206"/>
                <a:gd name="connsiteY2" fmla="*/ 517921 h 517921"/>
                <a:gd name="connsiteX0" fmla="*/ 0 w 104775"/>
                <a:gd name="connsiteY0" fmla="*/ 0 h 519112"/>
                <a:gd name="connsiteX1" fmla="*/ 30957 w 104775"/>
                <a:gd name="connsiteY1" fmla="*/ 311944 h 519112"/>
                <a:gd name="connsiteX2" fmla="*/ 104775 w 104775"/>
                <a:gd name="connsiteY2" fmla="*/ 519112 h 519112"/>
                <a:gd name="connsiteX0" fmla="*/ 0 w 104775"/>
                <a:gd name="connsiteY0" fmla="*/ 0 h 519112"/>
                <a:gd name="connsiteX1" fmla="*/ 41673 w 104775"/>
                <a:gd name="connsiteY1" fmla="*/ 310753 h 519112"/>
                <a:gd name="connsiteX2" fmla="*/ 104775 w 104775"/>
                <a:gd name="connsiteY2" fmla="*/ 519112 h 519112"/>
                <a:gd name="connsiteX0" fmla="*/ 282 w 105057"/>
                <a:gd name="connsiteY0" fmla="*/ 0 h 519112"/>
                <a:gd name="connsiteX1" fmla="*/ 41955 w 105057"/>
                <a:gd name="connsiteY1" fmla="*/ 310753 h 519112"/>
                <a:gd name="connsiteX2" fmla="*/ 105057 w 105057"/>
                <a:gd name="connsiteY2" fmla="*/ 519112 h 519112"/>
                <a:gd name="connsiteX0" fmla="*/ 0 w 104775"/>
                <a:gd name="connsiteY0" fmla="*/ 0 h 519112"/>
                <a:gd name="connsiteX1" fmla="*/ 41673 w 104775"/>
                <a:gd name="connsiteY1" fmla="*/ 310753 h 519112"/>
                <a:gd name="connsiteX2" fmla="*/ 104775 w 104775"/>
                <a:gd name="connsiteY2" fmla="*/ 519112 h 519112"/>
                <a:gd name="connsiteX0" fmla="*/ 0 w 104775"/>
                <a:gd name="connsiteY0" fmla="*/ 0 h 519112"/>
                <a:gd name="connsiteX1" fmla="*/ 36911 w 104775"/>
                <a:gd name="connsiteY1" fmla="*/ 310753 h 519112"/>
                <a:gd name="connsiteX2" fmla="*/ 104775 w 104775"/>
                <a:gd name="connsiteY2" fmla="*/ 519112 h 519112"/>
                <a:gd name="connsiteX0" fmla="*/ 0 w 104775"/>
                <a:gd name="connsiteY0" fmla="*/ 0 h 519112"/>
                <a:gd name="connsiteX1" fmla="*/ 47627 w 104775"/>
                <a:gd name="connsiteY1" fmla="*/ 310753 h 519112"/>
                <a:gd name="connsiteX2" fmla="*/ 104775 w 104775"/>
                <a:gd name="connsiteY2" fmla="*/ 519112 h 519112"/>
                <a:gd name="connsiteX0" fmla="*/ 0 w 104775"/>
                <a:gd name="connsiteY0" fmla="*/ 0 h 519112"/>
                <a:gd name="connsiteX1" fmla="*/ 36911 w 104775"/>
                <a:gd name="connsiteY1" fmla="*/ 310753 h 519112"/>
                <a:gd name="connsiteX2" fmla="*/ 104775 w 104775"/>
                <a:gd name="connsiteY2" fmla="*/ 519112 h 519112"/>
                <a:gd name="connsiteX0" fmla="*/ 0 w 104775"/>
                <a:gd name="connsiteY0" fmla="*/ 0 h 519112"/>
                <a:gd name="connsiteX1" fmla="*/ 41674 w 104775"/>
                <a:gd name="connsiteY1" fmla="*/ 310753 h 519112"/>
                <a:gd name="connsiteX2" fmla="*/ 104775 w 10477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Lst>
              <a:ahLst/>
              <a:cxnLst>
                <a:cxn ang="0">
                  <a:pos x="connsiteX0" y="connsiteY0"/>
                </a:cxn>
                <a:cxn ang="0">
                  <a:pos x="connsiteX1" y="connsiteY1"/>
                </a:cxn>
              </a:cxnLst>
              <a:rect l="l" t="t" r="r" b="b"/>
              <a:pathLst>
                <a:path w="103585" h="519112">
                  <a:moveTo>
                    <a:pt x="0" y="0"/>
                  </a:moveTo>
                  <a:cubicBezTo>
                    <a:pt x="9525" y="201612"/>
                    <a:pt x="47627" y="347266"/>
                    <a:pt x="103585" y="5191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492948" y="5355430"/>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574442" y="3876180"/>
            <a:ext cx="1597035" cy="1728312"/>
            <a:chOff x="5292040" y="4346256"/>
            <a:chExt cx="1597035" cy="1728312"/>
          </a:xfrm>
        </p:grpSpPr>
        <p:sp>
          <p:nvSpPr>
            <p:cNvPr id="37" name="Freeform 36"/>
            <p:cNvSpPr/>
            <p:nvPr/>
          </p:nvSpPr>
          <p:spPr>
            <a:xfrm>
              <a:off x="5296010"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84920" y="4825999"/>
              <a:ext cx="1157288" cy="1157288"/>
            </a:xfrm>
            <a:prstGeom prst="ellipse">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169926">
              <a:off x="5639825" y="4728367"/>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296574" y="4349699"/>
              <a:ext cx="1592501" cy="1724869"/>
            </a:xfrm>
            <a:custGeom>
              <a:avLst/>
              <a:gdLst>
                <a:gd name="connsiteX0" fmla="*/ 249825 w 1538081"/>
                <a:gd name="connsiteY0" fmla="*/ 1930199 h 1930199"/>
                <a:gd name="connsiteX1" fmla="*/ 30750 w 1538081"/>
                <a:gd name="connsiteY1" fmla="*/ 1280118 h 1930199"/>
                <a:gd name="connsiteX2" fmla="*/ 95044 w 1538081"/>
                <a:gd name="connsiteY2" fmla="*/ 8530 h 1930199"/>
                <a:gd name="connsiteX3" fmla="*/ 880856 w 1538081"/>
                <a:gd name="connsiteY3" fmla="*/ 744336 h 1930199"/>
                <a:gd name="connsiteX4" fmla="*/ 1538081 w 1538081"/>
                <a:gd name="connsiteY4" fmla="*/ 1137243 h 1930199"/>
                <a:gd name="connsiteX0" fmla="*/ 331439 w 1619695"/>
                <a:gd name="connsiteY0" fmla="*/ 1937046 h 1937046"/>
                <a:gd name="connsiteX1" fmla="*/ 112364 w 1619695"/>
                <a:gd name="connsiteY1" fmla="*/ 1286965 h 1937046"/>
                <a:gd name="connsiteX2" fmla="*/ 176658 w 1619695"/>
                <a:gd name="connsiteY2" fmla="*/ 15377 h 1937046"/>
                <a:gd name="connsiteX3" fmla="*/ 962470 w 1619695"/>
                <a:gd name="connsiteY3" fmla="*/ 751183 h 1937046"/>
                <a:gd name="connsiteX4" fmla="*/ 1619695 w 1619695"/>
                <a:gd name="connsiteY4" fmla="*/ 1144090 h 1937046"/>
                <a:gd name="connsiteX0" fmla="*/ 275831 w 1564087"/>
                <a:gd name="connsiteY0" fmla="*/ 1713545 h 1713545"/>
                <a:gd name="connsiteX1" fmla="*/ 56756 w 1564087"/>
                <a:gd name="connsiteY1" fmla="*/ 1063464 h 1713545"/>
                <a:gd name="connsiteX2" fmla="*/ 206775 w 1564087"/>
                <a:gd name="connsiteY2" fmla="*/ 20476 h 1713545"/>
                <a:gd name="connsiteX3" fmla="*/ 906862 w 1564087"/>
                <a:gd name="connsiteY3" fmla="*/ 527682 h 1713545"/>
                <a:gd name="connsiteX4" fmla="*/ 1564087 w 1564087"/>
                <a:gd name="connsiteY4" fmla="*/ 920589 h 1713545"/>
                <a:gd name="connsiteX0" fmla="*/ 242440 w 1530696"/>
                <a:gd name="connsiteY0" fmla="*/ 1705212 h 1705212"/>
                <a:gd name="connsiteX1" fmla="*/ 1934 w 1530696"/>
                <a:gd name="connsiteY1" fmla="*/ 1067038 h 1705212"/>
                <a:gd name="connsiteX2" fmla="*/ 173384 w 1530696"/>
                <a:gd name="connsiteY2" fmla="*/ 12143 h 1705212"/>
                <a:gd name="connsiteX3" fmla="*/ 873471 w 1530696"/>
                <a:gd name="connsiteY3" fmla="*/ 519349 h 1705212"/>
                <a:gd name="connsiteX4" fmla="*/ 1530696 w 1530696"/>
                <a:gd name="connsiteY4" fmla="*/ 912256 h 1705212"/>
                <a:gd name="connsiteX0" fmla="*/ 253840 w 1542096"/>
                <a:gd name="connsiteY0" fmla="*/ 1705212 h 1705212"/>
                <a:gd name="connsiteX1" fmla="*/ 13334 w 1542096"/>
                <a:gd name="connsiteY1" fmla="*/ 1067038 h 1705212"/>
                <a:gd name="connsiteX2" fmla="*/ 184784 w 1542096"/>
                <a:gd name="connsiteY2" fmla="*/ 12143 h 1705212"/>
                <a:gd name="connsiteX3" fmla="*/ 884871 w 1542096"/>
                <a:gd name="connsiteY3" fmla="*/ 519349 h 1705212"/>
                <a:gd name="connsiteX4" fmla="*/ 1542096 w 1542096"/>
                <a:gd name="connsiteY4" fmla="*/ 912256 h 1705212"/>
                <a:gd name="connsiteX0" fmla="*/ 254074 w 1542330"/>
                <a:gd name="connsiteY0" fmla="*/ 1705803 h 1705803"/>
                <a:gd name="connsiteX1" fmla="*/ 13568 w 1542330"/>
                <a:gd name="connsiteY1" fmla="*/ 1067629 h 1705803"/>
                <a:gd name="connsiteX2" fmla="*/ 185018 w 1542330"/>
                <a:gd name="connsiteY2" fmla="*/ 12734 h 1705803"/>
                <a:gd name="connsiteX3" fmla="*/ 899393 w 1542330"/>
                <a:gd name="connsiteY3" fmla="*/ 510415 h 1705803"/>
                <a:gd name="connsiteX4" fmla="*/ 1542330 w 1542330"/>
                <a:gd name="connsiteY4" fmla="*/ 912847 h 1705803"/>
                <a:gd name="connsiteX0" fmla="*/ 254074 w 1542330"/>
                <a:gd name="connsiteY0" fmla="*/ 1706094 h 1706094"/>
                <a:gd name="connsiteX1" fmla="*/ 13568 w 1542330"/>
                <a:gd name="connsiteY1" fmla="*/ 1067920 h 1706094"/>
                <a:gd name="connsiteX2" fmla="*/ 185018 w 1542330"/>
                <a:gd name="connsiteY2" fmla="*/ 13025 h 1706094"/>
                <a:gd name="connsiteX3" fmla="*/ 899393 w 1542330"/>
                <a:gd name="connsiteY3" fmla="*/ 510706 h 1706094"/>
                <a:gd name="connsiteX4" fmla="*/ 1542330 w 1542330"/>
                <a:gd name="connsiteY4" fmla="*/ 913138 h 1706094"/>
                <a:gd name="connsiteX0" fmla="*/ 302365 w 1590621"/>
                <a:gd name="connsiteY0" fmla="*/ 1723590 h 1723590"/>
                <a:gd name="connsiteX1" fmla="*/ 61859 w 1590621"/>
                <a:gd name="connsiteY1" fmla="*/ 1085416 h 1723590"/>
                <a:gd name="connsiteX2" fmla="*/ 233309 w 1590621"/>
                <a:gd name="connsiteY2" fmla="*/ 30521 h 1723590"/>
                <a:gd name="connsiteX3" fmla="*/ 947684 w 1590621"/>
                <a:gd name="connsiteY3" fmla="*/ 528202 h 1723590"/>
                <a:gd name="connsiteX4" fmla="*/ 1590621 w 1590621"/>
                <a:gd name="connsiteY4" fmla="*/ 930634 h 1723590"/>
                <a:gd name="connsiteX0" fmla="*/ 302365 w 1590621"/>
                <a:gd name="connsiteY0" fmla="*/ 1724160 h 1724160"/>
                <a:gd name="connsiteX1" fmla="*/ 61859 w 1590621"/>
                <a:gd name="connsiteY1" fmla="*/ 1085986 h 1724160"/>
                <a:gd name="connsiteX2" fmla="*/ 233309 w 1590621"/>
                <a:gd name="connsiteY2" fmla="*/ 31091 h 1724160"/>
                <a:gd name="connsiteX3" fmla="*/ 947684 w 1590621"/>
                <a:gd name="connsiteY3" fmla="*/ 528772 h 1724160"/>
                <a:gd name="connsiteX4" fmla="*/ 1590621 w 1590621"/>
                <a:gd name="connsiteY4" fmla="*/ 931204 h 1724160"/>
                <a:gd name="connsiteX0" fmla="*/ 302365 w 1590621"/>
                <a:gd name="connsiteY0" fmla="*/ 1724869 h 1724869"/>
                <a:gd name="connsiteX1" fmla="*/ 61859 w 1590621"/>
                <a:gd name="connsiteY1" fmla="*/ 1086695 h 1724869"/>
                <a:gd name="connsiteX2" fmla="*/ 233309 w 1590621"/>
                <a:gd name="connsiteY2" fmla="*/ 31800 h 1724869"/>
                <a:gd name="connsiteX3" fmla="*/ 947684 w 1590621"/>
                <a:gd name="connsiteY3" fmla="*/ 529481 h 1724869"/>
                <a:gd name="connsiteX4" fmla="*/ 1590621 w 1590621"/>
                <a:gd name="connsiteY4" fmla="*/ 931913 h 1724869"/>
                <a:gd name="connsiteX0" fmla="*/ 304245 w 1592501"/>
                <a:gd name="connsiteY0" fmla="*/ 1724869 h 1724869"/>
                <a:gd name="connsiteX1" fmla="*/ 63739 w 1592501"/>
                <a:gd name="connsiteY1" fmla="*/ 1086695 h 1724869"/>
                <a:gd name="connsiteX2" fmla="*/ 235189 w 1592501"/>
                <a:gd name="connsiteY2" fmla="*/ 31800 h 1724869"/>
                <a:gd name="connsiteX3" fmla="*/ 949564 w 1592501"/>
                <a:gd name="connsiteY3" fmla="*/ 529481 h 1724869"/>
                <a:gd name="connsiteX4" fmla="*/ 1592501 w 1592501"/>
                <a:gd name="connsiteY4" fmla="*/ 931913 h 172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501" h="1724869">
                  <a:moveTo>
                    <a:pt x="304245" y="1724869"/>
                  </a:moveTo>
                  <a:cubicBezTo>
                    <a:pt x="207606" y="1559967"/>
                    <a:pt x="113347" y="1316486"/>
                    <a:pt x="63739" y="1086695"/>
                  </a:cubicBezTo>
                  <a:cubicBezTo>
                    <a:pt x="14131" y="856904"/>
                    <a:pt x="-112473" y="188963"/>
                    <a:pt x="235189" y="31800"/>
                  </a:cubicBezTo>
                  <a:cubicBezTo>
                    <a:pt x="582851" y="-125363"/>
                    <a:pt x="761445" y="341362"/>
                    <a:pt x="949564" y="529481"/>
                  </a:cubicBezTo>
                  <a:cubicBezTo>
                    <a:pt x="1137683" y="717600"/>
                    <a:pt x="1384141" y="829519"/>
                    <a:pt x="1592501" y="9319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05273" y="5355430"/>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c 41"/>
            <p:cNvSpPr/>
            <p:nvPr/>
          </p:nvSpPr>
          <p:spPr>
            <a:xfrm>
              <a:off x="5385038" y="4828723"/>
              <a:ext cx="1183934" cy="1183934"/>
            </a:xfrm>
            <a:prstGeom prst="arc">
              <a:avLst>
                <a:gd name="adj1" fmla="val 10072613"/>
                <a:gd name="adj2" fmla="val 1827162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292040"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295349" y="4922042"/>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371425" y="5557836"/>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10730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a:t>Global significance measures</a:t>
            </a:r>
          </a:p>
          <a:p>
            <a:pPr lvl="1"/>
            <a:r>
              <a:rPr lang="en-US" dirty="0" smtClean="0">
                <a:solidFill>
                  <a:schemeClr val="tx1"/>
                </a:solidFill>
              </a:rPr>
              <a:t>Robustly identify noisy branches</a:t>
            </a:r>
            <a:endParaRPr lang="en-US" dirty="0" smtClean="0">
              <a:solidFill>
                <a:schemeClr val="tx1"/>
              </a:solidFill>
            </a:endParaRPr>
          </a:p>
          <a:p>
            <a:pPr lvl="1"/>
            <a:r>
              <a:rPr lang="en-US" dirty="0" smtClean="0">
                <a:solidFill>
                  <a:schemeClr val="tx1"/>
                </a:solidFill>
              </a:rPr>
              <a:t>Low significance near ends of salient </a:t>
            </a:r>
            <a:r>
              <a:rPr lang="en-US" dirty="0" smtClean="0">
                <a:solidFill>
                  <a:schemeClr val="tx1"/>
                </a:solidFill>
              </a:rPr>
              <a:t>MA branches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17</a:t>
            </a:fld>
            <a:endParaRPr lang="en-US"/>
          </a:p>
        </p:txBody>
      </p:sp>
      <p:pic>
        <p:nvPicPr>
          <p:cNvPr id="14" name="Picture 13"/>
          <p:cNvPicPr>
            <a:picLocks noChangeAspect="1"/>
          </p:cNvPicPr>
          <p:nvPr/>
        </p:nvPicPr>
        <p:blipFill>
          <a:blip r:embed="rId2"/>
          <a:stretch>
            <a:fillRect/>
          </a:stretch>
        </p:blipFill>
        <p:spPr>
          <a:xfrm>
            <a:off x="8173453" y="3358494"/>
            <a:ext cx="2573287" cy="2940390"/>
          </a:xfrm>
          <a:prstGeom prst="rect">
            <a:avLst/>
          </a:prstGeom>
        </p:spPr>
      </p:pic>
      <p:pic>
        <p:nvPicPr>
          <p:cNvPr id="16" name="Picture 15"/>
          <p:cNvPicPr>
            <a:picLocks noChangeAspect="1"/>
          </p:cNvPicPr>
          <p:nvPr/>
        </p:nvPicPr>
        <p:blipFill>
          <a:blip r:embed="rId3"/>
          <a:stretch>
            <a:fillRect/>
          </a:stretch>
        </p:blipFill>
        <p:spPr>
          <a:xfrm>
            <a:off x="3423349" y="3358495"/>
            <a:ext cx="2573287" cy="2940390"/>
          </a:xfrm>
          <a:prstGeom prst="rect">
            <a:avLst/>
          </a:prstGeom>
        </p:spPr>
      </p:pic>
      <p:pic>
        <p:nvPicPr>
          <p:cNvPr id="17" name="Picture 16"/>
          <p:cNvPicPr>
            <a:picLocks noChangeAspect="1"/>
          </p:cNvPicPr>
          <p:nvPr/>
        </p:nvPicPr>
        <p:blipFill>
          <a:blip r:embed="rId4"/>
          <a:stretch>
            <a:fillRect/>
          </a:stretch>
        </p:blipFill>
        <p:spPr>
          <a:xfrm>
            <a:off x="855035" y="2805108"/>
            <a:ext cx="393688" cy="346256"/>
          </a:xfrm>
          <a:prstGeom prst="rect">
            <a:avLst/>
          </a:prstGeom>
        </p:spPr>
      </p:pic>
      <p:pic>
        <p:nvPicPr>
          <p:cNvPr id="28" name="Picture 27"/>
          <p:cNvPicPr>
            <a:picLocks noChangeAspect="1"/>
          </p:cNvPicPr>
          <p:nvPr/>
        </p:nvPicPr>
        <p:blipFill>
          <a:blip r:embed="rId5"/>
          <a:stretch>
            <a:fillRect/>
          </a:stretch>
        </p:blipFill>
        <p:spPr>
          <a:xfrm>
            <a:off x="855035" y="2273192"/>
            <a:ext cx="393688" cy="346256"/>
          </a:xfrm>
          <a:prstGeom prst="rect">
            <a:avLst/>
          </a:prstGeom>
        </p:spPr>
      </p:pic>
      <p:sp>
        <p:nvSpPr>
          <p:cNvPr id="33" name="TextBox 32"/>
          <p:cNvSpPr txBox="1"/>
          <p:nvPr/>
        </p:nvSpPr>
        <p:spPr>
          <a:xfrm>
            <a:off x="1602465" y="5602771"/>
            <a:ext cx="2027222" cy="400110"/>
          </a:xfrm>
          <a:prstGeom prst="rect">
            <a:avLst/>
          </a:prstGeom>
          <a:noFill/>
        </p:spPr>
        <p:txBody>
          <a:bodyPr wrap="none" rtlCol="0">
            <a:spAutoFit/>
          </a:bodyPr>
          <a:lstStyle/>
          <a:p>
            <a:r>
              <a:rPr lang="en-US" sz="2000" dirty="0" smtClean="0"/>
              <a:t>Erosion Thickness</a:t>
            </a:r>
            <a:endParaRPr lang="en-US" sz="2000" dirty="0"/>
          </a:p>
        </p:txBody>
      </p:sp>
      <p:sp>
        <p:nvSpPr>
          <p:cNvPr id="34" name="TextBox 33"/>
          <p:cNvSpPr txBox="1"/>
          <p:nvPr/>
        </p:nvSpPr>
        <p:spPr>
          <a:xfrm>
            <a:off x="6483567" y="5602771"/>
            <a:ext cx="1689886" cy="400110"/>
          </a:xfrm>
          <a:prstGeom prst="rect">
            <a:avLst/>
          </a:prstGeom>
          <a:noFill/>
        </p:spPr>
        <p:txBody>
          <a:bodyPr wrap="none" rtlCol="0">
            <a:spAutoFit/>
          </a:bodyPr>
          <a:lstStyle/>
          <a:p>
            <a:r>
              <a:rPr lang="en-US" sz="2000" dirty="0" smtClean="0"/>
              <a:t>Chord Residue</a:t>
            </a:r>
            <a:endParaRPr lang="en-US" sz="2000" dirty="0"/>
          </a:p>
        </p:txBody>
      </p:sp>
      <p:grpSp>
        <p:nvGrpSpPr>
          <p:cNvPr id="6" name="Group 5"/>
          <p:cNvGrpSpPr/>
          <p:nvPr/>
        </p:nvGrpSpPr>
        <p:grpSpPr>
          <a:xfrm>
            <a:off x="1818540" y="3874459"/>
            <a:ext cx="6352937" cy="1730033"/>
            <a:chOff x="1818540" y="3874459"/>
            <a:chExt cx="6352937" cy="1730033"/>
          </a:xfrm>
        </p:grpSpPr>
        <p:grpSp>
          <p:nvGrpSpPr>
            <p:cNvPr id="35" name="Group 34"/>
            <p:cNvGrpSpPr/>
            <p:nvPr/>
          </p:nvGrpSpPr>
          <p:grpSpPr>
            <a:xfrm>
              <a:off x="1818540" y="3874459"/>
              <a:ext cx="1593065" cy="1728312"/>
              <a:chOff x="2883685" y="4346256"/>
              <a:chExt cx="1593065" cy="1728312"/>
            </a:xfrm>
          </p:grpSpPr>
          <p:sp>
            <p:nvSpPr>
              <p:cNvPr id="36" name="Freeform 35"/>
              <p:cNvSpPr/>
              <p:nvPr/>
            </p:nvSpPr>
            <p:spPr>
              <a:xfrm>
                <a:off x="2883685"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72595" y="4825999"/>
                <a:ext cx="1157288" cy="1157288"/>
              </a:xfrm>
              <a:prstGeom prst="ellipse">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69926">
                <a:off x="3227500" y="4728367"/>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884249" y="4349699"/>
                <a:ext cx="1592501" cy="1724869"/>
              </a:xfrm>
              <a:custGeom>
                <a:avLst/>
                <a:gdLst>
                  <a:gd name="connsiteX0" fmla="*/ 249825 w 1538081"/>
                  <a:gd name="connsiteY0" fmla="*/ 1930199 h 1930199"/>
                  <a:gd name="connsiteX1" fmla="*/ 30750 w 1538081"/>
                  <a:gd name="connsiteY1" fmla="*/ 1280118 h 1930199"/>
                  <a:gd name="connsiteX2" fmla="*/ 95044 w 1538081"/>
                  <a:gd name="connsiteY2" fmla="*/ 8530 h 1930199"/>
                  <a:gd name="connsiteX3" fmla="*/ 880856 w 1538081"/>
                  <a:gd name="connsiteY3" fmla="*/ 744336 h 1930199"/>
                  <a:gd name="connsiteX4" fmla="*/ 1538081 w 1538081"/>
                  <a:gd name="connsiteY4" fmla="*/ 1137243 h 1930199"/>
                  <a:gd name="connsiteX0" fmla="*/ 331439 w 1619695"/>
                  <a:gd name="connsiteY0" fmla="*/ 1937046 h 1937046"/>
                  <a:gd name="connsiteX1" fmla="*/ 112364 w 1619695"/>
                  <a:gd name="connsiteY1" fmla="*/ 1286965 h 1937046"/>
                  <a:gd name="connsiteX2" fmla="*/ 176658 w 1619695"/>
                  <a:gd name="connsiteY2" fmla="*/ 15377 h 1937046"/>
                  <a:gd name="connsiteX3" fmla="*/ 962470 w 1619695"/>
                  <a:gd name="connsiteY3" fmla="*/ 751183 h 1937046"/>
                  <a:gd name="connsiteX4" fmla="*/ 1619695 w 1619695"/>
                  <a:gd name="connsiteY4" fmla="*/ 1144090 h 1937046"/>
                  <a:gd name="connsiteX0" fmla="*/ 275831 w 1564087"/>
                  <a:gd name="connsiteY0" fmla="*/ 1713545 h 1713545"/>
                  <a:gd name="connsiteX1" fmla="*/ 56756 w 1564087"/>
                  <a:gd name="connsiteY1" fmla="*/ 1063464 h 1713545"/>
                  <a:gd name="connsiteX2" fmla="*/ 206775 w 1564087"/>
                  <a:gd name="connsiteY2" fmla="*/ 20476 h 1713545"/>
                  <a:gd name="connsiteX3" fmla="*/ 906862 w 1564087"/>
                  <a:gd name="connsiteY3" fmla="*/ 527682 h 1713545"/>
                  <a:gd name="connsiteX4" fmla="*/ 1564087 w 1564087"/>
                  <a:gd name="connsiteY4" fmla="*/ 920589 h 1713545"/>
                  <a:gd name="connsiteX0" fmla="*/ 242440 w 1530696"/>
                  <a:gd name="connsiteY0" fmla="*/ 1705212 h 1705212"/>
                  <a:gd name="connsiteX1" fmla="*/ 1934 w 1530696"/>
                  <a:gd name="connsiteY1" fmla="*/ 1067038 h 1705212"/>
                  <a:gd name="connsiteX2" fmla="*/ 173384 w 1530696"/>
                  <a:gd name="connsiteY2" fmla="*/ 12143 h 1705212"/>
                  <a:gd name="connsiteX3" fmla="*/ 873471 w 1530696"/>
                  <a:gd name="connsiteY3" fmla="*/ 519349 h 1705212"/>
                  <a:gd name="connsiteX4" fmla="*/ 1530696 w 1530696"/>
                  <a:gd name="connsiteY4" fmla="*/ 912256 h 1705212"/>
                  <a:gd name="connsiteX0" fmla="*/ 253840 w 1542096"/>
                  <a:gd name="connsiteY0" fmla="*/ 1705212 h 1705212"/>
                  <a:gd name="connsiteX1" fmla="*/ 13334 w 1542096"/>
                  <a:gd name="connsiteY1" fmla="*/ 1067038 h 1705212"/>
                  <a:gd name="connsiteX2" fmla="*/ 184784 w 1542096"/>
                  <a:gd name="connsiteY2" fmla="*/ 12143 h 1705212"/>
                  <a:gd name="connsiteX3" fmla="*/ 884871 w 1542096"/>
                  <a:gd name="connsiteY3" fmla="*/ 519349 h 1705212"/>
                  <a:gd name="connsiteX4" fmla="*/ 1542096 w 1542096"/>
                  <a:gd name="connsiteY4" fmla="*/ 912256 h 1705212"/>
                  <a:gd name="connsiteX0" fmla="*/ 254074 w 1542330"/>
                  <a:gd name="connsiteY0" fmla="*/ 1705803 h 1705803"/>
                  <a:gd name="connsiteX1" fmla="*/ 13568 w 1542330"/>
                  <a:gd name="connsiteY1" fmla="*/ 1067629 h 1705803"/>
                  <a:gd name="connsiteX2" fmla="*/ 185018 w 1542330"/>
                  <a:gd name="connsiteY2" fmla="*/ 12734 h 1705803"/>
                  <a:gd name="connsiteX3" fmla="*/ 899393 w 1542330"/>
                  <a:gd name="connsiteY3" fmla="*/ 510415 h 1705803"/>
                  <a:gd name="connsiteX4" fmla="*/ 1542330 w 1542330"/>
                  <a:gd name="connsiteY4" fmla="*/ 912847 h 1705803"/>
                  <a:gd name="connsiteX0" fmla="*/ 254074 w 1542330"/>
                  <a:gd name="connsiteY0" fmla="*/ 1706094 h 1706094"/>
                  <a:gd name="connsiteX1" fmla="*/ 13568 w 1542330"/>
                  <a:gd name="connsiteY1" fmla="*/ 1067920 h 1706094"/>
                  <a:gd name="connsiteX2" fmla="*/ 185018 w 1542330"/>
                  <a:gd name="connsiteY2" fmla="*/ 13025 h 1706094"/>
                  <a:gd name="connsiteX3" fmla="*/ 899393 w 1542330"/>
                  <a:gd name="connsiteY3" fmla="*/ 510706 h 1706094"/>
                  <a:gd name="connsiteX4" fmla="*/ 1542330 w 1542330"/>
                  <a:gd name="connsiteY4" fmla="*/ 913138 h 1706094"/>
                  <a:gd name="connsiteX0" fmla="*/ 302365 w 1590621"/>
                  <a:gd name="connsiteY0" fmla="*/ 1723590 h 1723590"/>
                  <a:gd name="connsiteX1" fmla="*/ 61859 w 1590621"/>
                  <a:gd name="connsiteY1" fmla="*/ 1085416 h 1723590"/>
                  <a:gd name="connsiteX2" fmla="*/ 233309 w 1590621"/>
                  <a:gd name="connsiteY2" fmla="*/ 30521 h 1723590"/>
                  <a:gd name="connsiteX3" fmla="*/ 947684 w 1590621"/>
                  <a:gd name="connsiteY3" fmla="*/ 528202 h 1723590"/>
                  <a:gd name="connsiteX4" fmla="*/ 1590621 w 1590621"/>
                  <a:gd name="connsiteY4" fmla="*/ 930634 h 1723590"/>
                  <a:gd name="connsiteX0" fmla="*/ 302365 w 1590621"/>
                  <a:gd name="connsiteY0" fmla="*/ 1724160 h 1724160"/>
                  <a:gd name="connsiteX1" fmla="*/ 61859 w 1590621"/>
                  <a:gd name="connsiteY1" fmla="*/ 1085986 h 1724160"/>
                  <a:gd name="connsiteX2" fmla="*/ 233309 w 1590621"/>
                  <a:gd name="connsiteY2" fmla="*/ 31091 h 1724160"/>
                  <a:gd name="connsiteX3" fmla="*/ 947684 w 1590621"/>
                  <a:gd name="connsiteY3" fmla="*/ 528772 h 1724160"/>
                  <a:gd name="connsiteX4" fmla="*/ 1590621 w 1590621"/>
                  <a:gd name="connsiteY4" fmla="*/ 931204 h 1724160"/>
                  <a:gd name="connsiteX0" fmla="*/ 302365 w 1590621"/>
                  <a:gd name="connsiteY0" fmla="*/ 1724869 h 1724869"/>
                  <a:gd name="connsiteX1" fmla="*/ 61859 w 1590621"/>
                  <a:gd name="connsiteY1" fmla="*/ 1086695 h 1724869"/>
                  <a:gd name="connsiteX2" fmla="*/ 233309 w 1590621"/>
                  <a:gd name="connsiteY2" fmla="*/ 31800 h 1724869"/>
                  <a:gd name="connsiteX3" fmla="*/ 947684 w 1590621"/>
                  <a:gd name="connsiteY3" fmla="*/ 529481 h 1724869"/>
                  <a:gd name="connsiteX4" fmla="*/ 1590621 w 1590621"/>
                  <a:gd name="connsiteY4" fmla="*/ 931913 h 1724869"/>
                  <a:gd name="connsiteX0" fmla="*/ 304245 w 1592501"/>
                  <a:gd name="connsiteY0" fmla="*/ 1724869 h 1724869"/>
                  <a:gd name="connsiteX1" fmla="*/ 63739 w 1592501"/>
                  <a:gd name="connsiteY1" fmla="*/ 1086695 h 1724869"/>
                  <a:gd name="connsiteX2" fmla="*/ 235189 w 1592501"/>
                  <a:gd name="connsiteY2" fmla="*/ 31800 h 1724869"/>
                  <a:gd name="connsiteX3" fmla="*/ 949564 w 1592501"/>
                  <a:gd name="connsiteY3" fmla="*/ 529481 h 1724869"/>
                  <a:gd name="connsiteX4" fmla="*/ 1592501 w 1592501"/>
                  <a:gd name="connsiteY4" fmla="*/ 931913 h 172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501" h="1724869">
                    <a:moveTo>
                      <a:pt x="304245" y="1724869"/>
                    </a:moveTo>
                    <a:cubicBezTo>
                      <a:pt x="207606" y="1559967"/>
                      <a:pt x="113347" y="1316486"/>
                      <a:pt x="63739" y="1086695"/>
                    </a:cubicBezTo>
                    <a:cubicBezTo>
                      <a:pt x="14131" y="856904"/>
                      <a:pt x="-112473" y="188963"/>
                      <a:pt x="235189" y="31800"/>
                    </a:cubicBezTo>
                    <a:cubicBezTo>
                      <a:pt x="582851" y="-125363"/>
                      <a:pt x="761445" y="341362"/>
                      <a:pt x="949564" y="529481"/>
                    </a:cubicBezTo>
                    <a:cubicBezTo>
                      <a:pt x="1137683" y="717600"/>
                      <a:pt x="1384141" y="829519"/>
                      <a:pt x="1592501" y="9319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883024" y="4922042"/>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959100" y="5557836"/>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202781" y="4356497"/>
                <a:ext cx="103585" cy="519112"/>
              </a:xfrm>
              <a:custGeom>
                <a:avLst/>
                <a:gdLst>
                  <a:gd name="connsiteX0" fmla="*/ 0 w 126206"/>
                  <a:gd name="connsiteY0" fmla="*/ 0 h 517921"/>
                  <a:gd name="connsiteX1" fmla="*/ 52388 w 126206"/>
                  <a:gd name="connsiteY1" fmla="*/ 310753 h 517921"/>
                  <a:gd name="connsiteX2" fmla="*/ 126206 w 126206"/>
                  <a:gd name="connsiteY2" fmla="*/ 517921 h 517921"/>
                  <a:gd name="connsiteX0" fmla="*/ 0 w 104775"/>
                  <a:gd name="connsiteY0" fmla="*/ 0 h 519112"/>
                  <a:gd name="connsiteX1" fmla="*/ 30957 w 104775"/>
                  <a:gd name="connsiteY1" fmla="*/ 311944 h 519112"/>
                  <a:gd name="connsiteX2" fmla="*/ 104775 w 104775"/>
                  <a:gd name="connsiteY2" fmla="*/ 519112 h 519112"/>
                  <a:gd name="connsiteX0" fmla="*/ 0 w 104775"/>
                  <a:gd name="connsiteY0" fmla="*/ 0 h 519112"/>
                  <a:gd name="connsiteX1" fmla="*/ 41673 w 104775"/>
                  <a:gd name="connsiteY1" fmla="*/ 310753 h 519112"/>
                  <a:gd name="connsiteX2" fmla="*/ 104775 w 104775"/>
                  <a:gd name="connsiteY2" fmla="*/ 519112 h 519112"/>
                  <a:gd name="connsiteX0" fmla="*/ 282 w 105057"/>
                  <a:gd name="connsiteY0" fmla="*/ 0 h 519112"/>
                  <a:gd name="connsiteX1" fmla="*/ 41955 w 105057"/>
                  <a:gd name="connsiteY1" fmla="*/ 310753 h 519112"/>
                  <a:gd name="connsiteX2" fmla="*/ 105057 w 105057"/>
                  <a:gd name="connsiteY2" fmla="*/ 519112 h 519112"/>
                  <a:gd name="connsiteX0" fmla="*/ 0 w 104775"/>
                  <a:gd name="connsiteY0" fmla="*/ 0 h 519112"/>
                  <a:gd name="connsiteX1" fmla="*/ 41673 w 104775"/>
                  <a:gd name="connsiteY1" fmla="*/ 310753 h 519112"/>
                  <a:gd name="connsiteX2" fmla="*/ 104775 w 104775"/>
                  <a:gd name="connsiteY2" fmla="*/ 519112 h 519112"/>
                  <a:gd name="connsiteX0" fmla="*/ 0 w 104775"/>
                  <a:gd name="connsiteY0" fmla="*/ 0 h 519112"/>
                  <a:gd name="connsiteX1" fmla="*/ 36911 w 104775"/>
                  <a:gd name="connsiteY1" fmla="*/ 310753 h 519112"/>
                  <a:gd name="connsiteX2" fmla="*/ 104775 w 104775"/>
                  <a:gd name="connsiteY2" fmla="*/ 519112 h 519112"/>
                  <a:gd name="connsiteX0" fmla="*/ 0 w 104775"/>
                  <a:gd name="connsiteY0" fmla="*/ 0 h 519112"/>
                  <a:gd name="connsiteX1" fmla="*/ 47627 w 104775"/>
                  <a:gd name="connsiteY1" fmla="*/ 310753 h 519112"/>
                  <a:gd name="connsiteX2" fmla="*/ 104775 w 104775"/>
                  <a:gd name="connsiteY2" fmla="*/ 519112 h 519112"/>
                  <a:gd name="connsiteX0" fmla="*/ 0 w 104775"/>
                  <a:gd name="connsiteY0" fmla="*/ 0 h 519112"/>
                  <a:gd name="connsiteX1" fmla="*/ 36911 w 104775"/>
                  <a:gd name="connsiteY1" fmla="*/ 310753 h 519112"/>
                  <a:gd name="connsiteX2" fmla="*/ 104775 w 104775"/>
                  <a:gd name="connsiteY2" fmla="*/ 519112 h 519112"/>
                  <a:gd name="connsiteX0" fmla="*/ 0 w 104775"/>
                  <a:gd name="connsiteY0" fmla="*/ 0 h 519112"/>
                  <a:gd name="connsiteX1" fmla="*/ 41674 w 104775"/>
                  <a:gd name="connsiteY1" fmla="*/ 310753 h 519112"/>
                  <a:gd name="connsiteX2" fmla="*/ 104775 w 10477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41674 w 103585"/>
                  <a:gd name="connsiteY1" fmla="*/ 310753 h 519112"/>
                  <a:gd name="connsiteX2" fmla="*/ 103585 w 103585"/>
                  <a:gd name="connsiteY2"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 name="connsiteX0" fmla="*/ 0 w 103585"/>
                  <a:gd name="connsiteY0" fmla="*/ 0 h 519112"/>
                  <a:gd name="connsiteX1" fmla="*/ 103585 w 103585"/>
                  <a:gd name="connsiteY1" fmla="*/ 519112 h 519112"/>
                </a:gdLst>
                <a:ahLst/>
                <a:cxnLst>
                  <a:cxn ang="0">
                    <a:pos x="connsiteX0" y="connsiteY0"/>
                  </a:cxn>
                  <a:cxn ang="0">
                    <a:pos x="connsiteX1" y="connsiteY1"/>
                  </a:cxn>
                </a:cxnLst>
                <a:rect l="l" t="t" r="r" b="b"/>
                <a:pathLst>
                  <a:path w="103585" h="519112">
                    <a:moveTo>
                      <a:pt x="0" y="0"/>
                    </a:moveTo>
                    <a:cubicBezTo>
                      <a:pt x="9525" y="201612"/>
                      <a:pt x="47627" y="347266"/>
                      <a:pt x="103585" y="519112"/>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92948" y="5355430"/>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574442" y="3876180"/>
              <a:ext cx="1597035" cy="1728312"/>
              <a:chOff x="5292040" y="4346256"/>
              <a:chExt cx="1597035" cy="1728312"/>
            </a:xfrm>
          </p:grpSpPr>
          <p:sp>
            <p:nvSpPr>
              <p:cNvPr id="55" name="Freeform 54"/>
              <p:cNvSpPr/>
              <p:nvPr/>
            </p:nvSpPr>
            <p:spPr>
              <a:xfrm>
                <a:off x="5296010"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84920" y="4825999"/>
                <a:ext cx="1157288" cy="1157288"/>
              </a:xfrm>
              <a:prstGeom prst="ellipse">
                <a:avLst/>
              </a:prstGeom>
              <a:solidFill>
                <a:schemeClr val="bg1"/>
              </a:soli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9926">
                <a:off x="5639825" y="4728367"/>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296574" y="4349699"/>
                <a:ext cx="1592501" cy="1724869"/>
              </a:xfrm>
              <a:custGeom>
                <a:avLst/>
                <a:gdLst>
                  <a:gd name="connsiteX0" fmla="*/ 249825 w 1538081"/>
                  <a:gd name="connsiteY0" fmla="*/ 1930199 h 1930199"/>
                  <a:gd name="connsiteX1" fmla="*/ 30750 w 1538081"/>
                  <a:gd name="connsiteY1" fmla="*/ 1280118 h 1930199"/>
                  <a:gd name="connsiteX2" fmla="*/ 95044 w 1538081"/>
                  <a:gd name="connsiteY2" fmla="*/ 8530 h 1930199"/>
                  <a:gd name="connsiteX3" fmla="*/ 880856 w 1538081"/>
                  <a:gd name="connsiteY3" fmla="*/ 744336 h 1930199"/>
                  <a:gd name="connsiteX4" fmla="*/ 1538081 w 1538081"/>
                  <a:gd name="connsiteY4" fmla="*/ 1137243 h 1930199"/>
                  <a:gd name="connsiteX0" fmla="*/ 331439 w 1619695"/>
                  <a:gd name="connsiteY0" fmla="*/ 1937046 h 1937046"/>
                  <a:gd name="connsiteX1" fmla="*/ 112364 w 1619695"/>
                  <a:gd name="connsiteY1" fmla="*/ 1286965 h 1937046"/>
                  <a:gd name="connsiteX2" fmla="*/ 176658 w 1619695"/>
                  <a:gd name="connsiteY2" fmla="*/ 15377 h 1937046"/>
                  <a:gd name="connsiteX3" fmla="*/ 962470 w 1619695"/>
                  <a:gd name="connsiteY3" fmla="*/ 751183 h 1937046"/>
                  <a:gd name="connsiteX4" fmla="*/ 1619695 w 1619695"/>
                  <a:gd name="connsiteY4" fmla="*/ 1144090 h 1937046"/>
                  <a:gd name="connsiteX0" fmla="*/ 275831 w 1564087"/>
                  <a:gd name="connsiteY0" fmla="*/ 1713545 h 1713545"/>
                  <a:gd name="connsiteX1" fmla="*/ 56756 w 1564087"/>
                  <a:gd name="connsiteY1" fmla="*/ 1063464 h 1713545"/>
                  <a:gd name="connsiteX2" fmla="*/ 206775 w 1564087"/>
                  <a:gd name="connsiteY2" fmla="*/ 20476 h 1713545"/>
                  <a:gd name="connsiteX3" fmla="*/ 906862 w 1564087"/>
                  <a:gd name="connsiteY3" fmla="*/ 527682 h 1713545"/>
                  <a:gd name="connsiteX4" fmla="*/ 1564087 w 1564087"/>
                  <a:gd name="connsiteY4" fmla="*/ 920589 h 1713545"/>
                  <a:gd name="connsiteX0" fmla="*/ 242440 w 1530696"/>
                  <a:gd name="connsiteY0" fmla="*/ 1705212 h 1705212"/>
                  <a:gd name="connsiteX1" fmla="*/ 1934 w 1530696"/>
                  <a:gd name="connsiteY1" fmla="*/ 1067038 h 1705212"/>
                  <a:gd name="connsiteX2" fmla="*/ 173384 w 1530696"/>
                  <a:gd name="connsiteY2" fmla="*/ 12143 h 1705212"/>
                  <a:gd name="connsiteX3" fmla="*/ 873471 w 1530696"/>
                  <a:gd name="connsiteY3" fmla="*/ 519349 h 1705212"/>
                  <a:gd name="connsiteX4" fmla="*/ 1530696 w 1530696"/>
                  <a:gd name="connsiteY4" fmla="*/ 912256 h 1705212"/>
                  <a:gd name="connsiteX0" fmla="*/ 253840 w 1542096"/>
                  <a:gd name="connsiteY0" fmla="*/ 1705212 h 1705212"/>
                  <a:gd name="connsiteX1" fmla="*/ 13334 w 1542096"/>
                  <a:gd name="connsiteY1" fmla="*/ 1067038 h 1705212"/>
                  <a:gd name="connsiteX2" fmla="*/ 184784 w 1542096"/>
                  <a:gd name="connsiteY2" fmla="*/ 12143 h 1705212"/>
                  <a:gd name="connsiteX3" fmla="*/ 884871 w 1542096"/>
                  <a:gd name="connsiteY3" fmla="*/ 519349 h 1705212"/>
                  <a:gd name="connsiteX4" fmla="*/ 1542096 w 1542096"/>
                  <a:gd name="connsiteY4" fmla="*/ 912256 h 1705212"/>
                  <a:gd name="connsiteX0" fmla="*/ 254074 w 1542330"/>
                  <a:gd name="connsiteY0" fmla="*/ 1705803 h 1705803"/>
                  <a:gd name="connsiteX1" fmla="*/ 13568 w 1542330"/>
                  <a:gd name="connsiteY1" fmla="*/ 1067629 h 1705803"/>
                  <a:gd name="connsiteX2" fmla="*/ 185018 w 1542330"/>
                  <a:gd name="connsiteY2" fmla="*/ 12734 h 1705803"/>
                  <a:gd name="connsiteX3" fmla="*/ 899393 w 1542330"/>
                  <a:gd name="connsiteY3" fmla="*/ 510415 h 1705803"/>
                  <a:gd name="connsiteX4" fmla="*/ 1542330 w 1542330"/>
                  <a:gd name="connsiteY4" fmla="*/ 912847 h 1705803"/>
                  <a:gd name="connsiteX0" fmla="*/ 254074 w 1542330"/>
                  <a:gd name="connsiteY0" fmla="*/ 1706094 h 1706094"/>
                  <a:gd name="connsiteX1" fmla="*/ 13568 w 1542330"/>
                  <a:gd name="connsiteY1" fmla="*/ 1067920 h 1706094"/>
                  <a:gd name="connsiteX2" fmla="*/ 185018 w 1542330"/>
                  <a:gd name="connsiteY2" fmla="*/ 13025 h 1706094"/>
                  <a:gd name="connsiteX3" fmla="*/ 899393 w 1542330"/>
                  <a:gd name="connsiteY3" fmla="*/ 510706 h 1706094"/>
                  <a:gd name="connsiteX4" fmla="*/ 1542330 w 1542330"/>
                  <a:gd name="connsiteY4" fmla="*/ 913138 h 1706094"/>
                  <a:gd name="connsiteX0" fmla="*/ 302365 w 1590621"/>
                  <a:gd name="connsiteY0" fmla="*/ 1723590 h 1723590"/>
                  <a:gd name="connsiteX1" fmla="*/ 61859 w 1590621"/>
                  <a:gd name="connsiteY1" fmla="*/ 1085416 h 1723590"/>
                  <a:gd name="connsiteX2" fmla="*/ 233309 w 1590621"/>
                  <a:gd name="connsiteY2" fmla="*/ 30521 h 1723590"/>
                  <a:gd name="connsiteX3" fmla="*/ 947684 w 1590621"/>
                  <a:gd name="connsiteY3" fmla="*/ 528202 h 1723590"/>
                  <a:gd name="connsiteX4" fmla="*/ 1590621 w 1590621"/>
                  <a:gd name="connsiteY4" fmla="*/ 930634 h 1723590"/>
                  <a:gd name="connsiteX0" fmla="*/ 302365 w 1590621"/>
                  <a:gd name="connsiteY0" fmla="*/ 1724160 h 1724160"/>
                  <a:gd name="connsiteX1" fmla="*/ 61859 w 1590621"/>
                  <a:gd name="connsiteY1" fmla="*/ 1085986 h 1724160"/>
                  <a:gd name="connsiteX2" fmla="*/ 233309 w 1590621"/>
                  <a:gd name="connsiteY2" fmla="*/ 31091 h 1724160"/>
                  <a:gd name="connsiteX3" fmla="*/ 947684 w 1590621"/>
                  <a:gd name="connsiteY3" fmla="*/ 528772 h 1724160"/>
                  <a:gd name="connsiteX4" fmla="*/ 1590621 w 1590621"/>
                  <a:gd name="connsiteY4" fmla="*/ 931204 h 1724160"/>
                  <a:gd name="connsiteX0" fmla="*/ 302365 w 1590621"/>
                  <a:gd name="connsiteY0" fmla="*/ 1724869 h 1724869"/>
                  <a:gd name="connsiteX1" fmla="*/ 61859 w 1590621"/>
                  <a:gd name="connsiteY1" fmla="*/ 1086695 h 1724869"/>
                  <a:gd name="connsiteX2" fmla="*/ 233309 w 1590621"/>
                  <a:gd name="connsiteY2" fmla="*/ 31800 h 1724869"/>
                  <a:gd name="connsiteX3" fmla="*/ 947684 w 1590621"/>
                  <a:gd name="connsiteY3" fmla="*/ 529481 h 1724869"/>
                  <a:gd name="connsiteX4" fmla="*/ 1590621 w 1590621"/>
                  <a:gd name="connsiteY4" fmla="*/ 931913 h 1724869"/>
                  <a:gd name="connsiteX0" fmla="*/ 304245 w 1592501"/>
                  <a:gd name="connsiteY0" fmla="*/ 1724869 h 1724869"/>
                  <a:gd name="connsiteX1" fmla="*/ 63739 w 1592501"/>
                  <a:gd name="connsiteY1" fmla="*/ 1086695 h 1724869"/>
                  <a:gd name="connsiteX2" fmla="*/ 235189 w 1592501"/>
                  <a:gd name="connsiteY2" fmla="*/ 31800 h 1724869"/>
                  <a:gd name="connsiteX3" fmla="*/ 949564 w 1592501"/>
                  <a:gd name="connsiteY3" fmla="*/ 529481 h 1724869"/>
                  <a:gd name="connsiteX4" fmla="*/ 1592501 w 1592501"/>
                  <a:gd name="connsiteY4" fmla="*/ 931913 h 1724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2501" h="1724869">
                    <a:moveTo>
                      <a:pt x="304245" y="1724869"/>
                    </a:moveTo>
                    <a:cubicBezTo>
                      <a:pt x="207606" y="1559967"/>
                      <a:pt x="113347" y="1316486"/>
                      <a:pt x="63739" y="1086695"/>
                    </a:cubicBezTo>
                    <a:cubicBezTo>
                      <a:pt x="14131" y="856904"/>
                      <a:pt x="-112473" y="188963"/>
                      <a:pt x="235189" y="31800"/>
                    </a:cubicBezTo>
                    <a:cubicBezTo>
                      <a:pt x="582851" y="-125363"/>
                      <a:pt x="761445" y="341362"/>
                      <a:pt x="949564" y="529481"/>
                    </a:cubicBezTo>
                    <a:cubicBezTo>
                      <a:pt x="1137683" y="717600"/>
                      <a:pt x="1384141" y="829519"/>
                      <a:pt x="1592501" y="9319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905273" y="5355430"/>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c 59"/>
              <p:cNvSpPr/>
              <p:nvPr/>
            </p:nvSpPr>
            <p:spPr>
              <a:xfrm>
                <a:off x="5385038" y="4828723"/>
                <a:ext cx="1183934" cy="1183934"/>
              </a:xfrm>
              <a:prstGeom prst="arc">
                <a:avLst>
                  <a:gd name="adj1" fmla="val 10072613"/>
                  <a:gd name="adj2" fmla="val 18271623"/>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5292040" y="4346256"/>
                <a:ext cx="1023946" cy="1252063"/>
              </a:xfrm>
              <a:custGeom>
                <a:avLst/>
                <a:gdLst>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 name="connsiteX0" fmla="*/ 1023946 w 1023946"/>
                  <a:gd name="connsiteY0" fmla="*/ 594838 h 1252063"/>
                  <a:gd name="connsiteX1" fmla="*/ 815587 w 1023946"/>
                  <a:gd name="connsiteY1" fmla="*/ 360285 h 1252063"/>
                  <a:gd name="connsiteX2" fmla="*/ 611990 w 1023946"/>
                  <a:gd name="connsiteY2" fmla="*/ 109063 h 1252063"/>
                  <a:gd name="connsiteX3" fmla="*/ 432206 w 1023946"/>
                  <a:gd name="connsiteY3" fmla="*/ 7860 h 1252063"/>
                  <a:gd name="connsiteX4" fmla="*/ 258374 w 1023946"/>
                  <a:gd name="connsiteY4" fmla="*/ 20957 h 1252063"/>
                  <a:gd name="connsiteX5" fmla="*/ 109546 w 1023946"/>
                  <a:gd name="connsiteY5" fmla="*/ 134066 h 1252063"/>
                  <a:gd name="connsiteX6" fmla="*/ 30965 w 1023946"/>
                  <a:gd name="connsiteY6" fmla="*/ 304325 h 1252063"/>
                  <a:gd name="connsiteX7" fmla="*/ 9 w 1023946"/>
                  <a:gd name="connsiteY7" fmla="*/ 553166 h 1252063"/>
                  <a:gd name="connsiteX8" fmla="*/ 28584 w 1023946"/>
                  <a:gd name="connsiteY8" fmla="*/ 899638 h 1252063"/>
                  <a:gd name="connsiteX9" fmla="*/ 102403 w 1023946"/>
                  <a:gd name="connsiteY9" fmla="*/ 1252063 h 125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6" h="1252063">
                    <a:moveTo>
                      <a:pt x="1023946" y="594838"/>
                    </a:moveTo>
                    <a:cubicBezTo>
                      <a:pt x="927902" y="525186"/>
                      <a:pt x="881865" y="448391"/>
                      <a:pt x="815587" y="360285"/>
                    </a:cubicBezTo>
                    <a:cubicBezTo>
                      <a:pt x="749309" y="272179"/>
                      <a:pt x="675887" y="167801"/>
                      <a:pt x="611990" y="109063"/>
                    </a:cubicBezTo>
                    <a:cubicBezTo>
                      <a:pt x="548093" y="50325"/>
                      <a:pt x="491142" y="22544"/>
                      <a:pt x="432206" y="7860"/>
                    </a:cubicBezTo>
                    <a:cubicBezTo>
                      <a:pt x="373270" y="-6824"/>
                      <a:pt x="312151" y="-77"/>
                      <a:pt x="258374" y="20957"/>
                    </a:cubicBezTo>
                    <a:cubicBezTo>
                      <a:pt x="204597" y="41991"/>
                      <a:pt x="147447" y="86838"/>
                      <a:pt x="109546" y="134066"/>
                    </a:cubicBezTo>
                    <a:cubicBezTo>
                      <a:pt x="71645" y="181294"/>
                      <a:pt x="49221" y="234475"/>
                      <a:pt x="30965" y="304325"/>
                    </a:cubicBezTo>
                    <a:cubicBezTo>
                      <a:pt x="12709" y="374175"/>
                      <a:pt x="406" y="453947"/>
                      <a:pt x="9" y="553166"/>
                    </a:cubicBezTo>
                    <a:cubicBezTo>
                      <a:pt x="-388" y="652385"/>
                      <a:pt x="11518" y="783155"/>
                      <a:pt x="28584" y="899638"/>
                    </a:cubicBezTo>
                    <a:cubicBezTo>
                      <a:pt x="45650" y="1016121"/>
                      <a:pt x="73233" y="1151852"/>
                      <a:pt x="102403" y="12520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295349" y="4922042"/>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371425" y="5557836"/>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9"/>
          <p:cNvGrpSpPr/>
          <p:nvPr/>
        </p:nvGrpSpPr>
        <p:grpSpPr>
          <a:xfrm>
            <a:off x="3470988" y="3295950"/>
            <a:ext cx="7334412" cy="3110946"/>
            <a:chOff x="3470988" y="3295950"/>
            <a:chExt cx="7334412" cy="3110946"/>
          </a:xfrm>
        </p:grpSpPr>
        <p:sp>
          <p:nvSpPr>
            <p:cNvPr id="51" name="Rectangle 50"/>
            <p:cNvSpPr/>
            <p:nvPr/>
          </p:nvSpPr>
          <p:spPr>
            <a:xfrm>
              <a:off x="4096388" y="5718862"/>
              <a:ext cx="407687" cy="688034"/>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470988" y="3295950"/>
              <a:ext cx="625400" cy="39103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838460" y="5718862"/>
              <a:ext cx="353568" cy="688034"/>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437849" y="4297435"/>
              <a:ext cx="367551" cy="53125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8173453" y="3295950"/>
              <a:ext cx="625400" cy="39103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660571" y="4297435"/>
              <a:ext cx="413205" cy="53125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8154785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2"/>
          <a:stretch>
            <a:fillRect/>
          </a:stretch>
        </p:blipFill>
        <p:spPr>
          <a:xfrm>
            <a:off x="3423350" y="3358494"/>
            <a:ext cx="2573286" cy="2940390"/>
          </a:xfrm>
          <a:prstGeom prst="rect">
            <a:avLst/>
          </a:prstGeom>
        </p:spPr>
      </p:pic>
      <p:pic>
        <p:nvPicPr>
          <p:cNvPr id="58" name="Picture 57"/>
          <p:cNvPicPr>
            <a:picLocks noChangeAspect="1"/>
          </p:cNvPicPr>
          <p:nvPr/>
        </p:nvPicPr>
        <p:blipFill>
          <a:blip r:embed="rId3"/>
          <a:stretch>
            <a:fillRect/>
          </a:stretch>
        </p:blipFill>
        <p:spPr>
          <a:xfrm>
            <a:off x="8160977" y="3358494"/>
            <a:ext cx="2573286" cy="2940390"/>
          </a:xfrm>
          <a:prstGeom prst="rect">
            <a:avLst/>
          </a:prstGeom>
        </p:spPr>
      </p:pic>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a:t>Global significance measures</a:t>
            </a:r>
            <a:endParaRPr lang="en-US" dirty="0" smtClean="0"/>
          </a:p>
          <a:p>
            <a:pPr lvl="1"/>
            <a:r>
              <a:rPr lang="en-US" dirty="0">
                <a:solidFill>
                  <a:schemeClr val="tx1"/>
                </a:solidFill>
              </a:rPr>
              <a:t>Robustly identify noisy branches</a:t>
            </a:r>
          </a:p>
          <a:p>
            <a:pPr lvl="1"/>
            <a:r>
              <a:rPr lang="en-US" dirty="0">
                <a:solidFill>
                  <a:schemeClr val="tx1"/>
                </a:solidFill>
              </a:rPr>
              <a:t>Low significance near ends of salient MA branches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4FF9159-C67C-4C1B-88E3-1706C5186037}" type="slidenum">
              <a:rPr lang="en-US" smtClean="0"/>
              <a:t>18</a:t>
            </a:fld>
            <a:endParaRPr lang="en-US"/>
          </a:p>
        </p:txBody>
      </p:sp>
      <p:pic>
        <p:nvPicPr>
          <p:cNvPr id="60" name="Picture 59"/>
          <p:cNvPicPr>
            <a:picLocks noChangeAspect="1"/>
          </p:cNvPicPr>
          <p:nvPr/>
        </p:nvPicPr>
        <p:blipFill>
          <a:blip r:embed="rId4"/>
          <a:stretch>
            <a:fillRect/>
          </a:stretch>
        </p:blipFill>
        <p:spPr>
          <a:xfrm>
            <a:off x="855035" y="2805108"/>
            <a:ext cx="393688" cy="346256"/>
          </a:xfrm>
          <a:prstGeom prst="rect">
            <a:avLst/>
          </a:prstGeom>
        </p:spPr>
      </p:pic>
      <p:pic>
        <p:nvPicPr>
          <p:cNvPr id="61" name="Picture 60"/>
          <p:cNvPicPr>
            <a:picLocks noChangeAspect="1"/>
          </p:cNvPicPr>
          <p:nvPr/>
        </p:nvPicPr>
        <p:blipFill>
          <a:blip r:embed="rId5"/>
          <a:stretch>
            <a:fillRect/>
          </a:stretch>
        </p:blipFill>
        <p:spPr>
          <a:xfrm>
            <a:off x="855035" y="2273192"/>
            <a:ext cx="393688" cy="346256"/>
          </a:xfrm>
          <a:prstGeom prst="rect">
            <a:avLst/>
          </a:prstGeom>
        </p:spPr>
      </p:pic>
      <p:sp>
        <p:nvSpPr>
          <p:cNvPr id="64" name="TextBox 63"/>
          <p:cNvSpPr txBox="1"/>
          <p:nvPr/>
        </p:nvSpPr>
        <p:spPr>
          <a:xfrm>
            <a:off x="1784064" y="5246415"/>
            <a:ext cx="1524776" cy="400110"/>
          </a:xfrm>
          <a:prstGeom prst="rect">
            <a:avLst/>
          </a:prstGeom>
          <a:noFill/>
        </p:spPr>
        <p:txBody>
          <a:bodyPr wrap="none" rtlCol="0">
            <a:spAutoFit/>
          </a:bodyPr>
          <a:lstStyle/>
          <a:p>
            <a:r>
              <a:rPr lang="en-US" sz="2000" dirty="0" smtClean="0"/>
              <a:t>(pruned MA)</a:t>
            </a:r>
            <a:endParaRPr lang="en-US" sz="2000" dirty="0"/>
          </a:p>
        </p:txBody>
      </p:sp>
      <p:sp>
        <p:nvSpPr>
          <p:cNvPr id="65" name="TextBox 64"/>
          <p:cNvSpPr txBox="1"/>
          <p:nvPr/>
        </p:nvSpPr>
        <p:spPr>
          <a:xfrm>
            <a:off x="6569936" y="5246415"/>
            <a:ext cx="1524776" cy="400110"/>
          </a:xfrm>
          <a:prstGeom prst="rect">
            <a:avLst/>
          </a:prstGeom>
          <a:noFill/>
        </p:spPr>
        <p:txBody>
          <a:bodyPr wrap="none" rtlCol="0">
            <a:spAutoFit/>
          </a:bodyPr>
          <a:lstStyle/>
          <a:p>
            <a:r>
              <a:rPr lang="en-US" sz="2000" dirty="0" smtClean="0"/>
              <a:t>(pruned MA)</a:t>
            </a:r>
            <a:endParaRPr lang="en-US" sz="2000" dirty="0"/>
          </a:p>
        </p:txBody>
      </p:sp>
      <p:grpSp>
        <p:nvGrpSpPr>
          <p:cNvPr id="7" name="Group 6"/>
          <p:cNvGrpSpPr/>
          <p:nvPr/>
        </p:nvGrpSpPr>
        <p:grpSpPr>
          <a:xfrm>
            <a:off x="3470988" y="3295950"/>
            <a:ext cx="7334412" cy="3110946"/>
            <a:chOff x="3470988" y="3295950"/>
            <a:chExt cx="7334412" cy="3110946"/>
          </a:xfrm>
        </p:grpSpPr>
        <p:sp>
          <p:nvSpPr>
            <p:cNvPr id="66" name="Rectangle 65"/>
            <p:cNvSpPr/>
            <p:nvPr/>
          </p:nvSpPr>
          <p:spPr>
            <a:xfrm>
              <a:off x="4096388" y="5718862"/>
              <a:ext cx="407687" cy="688034"/>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470988" y="3295950"/>
              <a:ext cx="625400" cy="39103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8838460" y="5718862"/>
              <a:ext cx="353568" cy="688034"/>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437849" y="4297435"/>
              <a:ext cx="367551" cy="53125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8173453" y="3295950"/>
              <a:ext cx="625400" cy="39103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660571" y="4297435"/>
              <a:ext cx="413205" cy="53125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4777757" y="4767072"/>
            <a:ext cx="5388593" cy="525814"/>
            <a:chOff x="4777757" y="4767072"/>
            <a:chExt cx="5388593" cy="525814"/>
          </a:xfrm>
        </p:grpSpPr>
        <p:sp>
          <p:nvSpPr>
            <p:cNvPr id="74" name="Rectangle 73"/>
            <p:cNvSpPr/>
            <p:nvPr/>
          </p:nvSpPr>
          <p:spPr>
            <a:xfrm>
              <a:off x="4777757" y="4852416"/>
              <a:ext cx="310593" cy="440470"/>
            </a:xfrm>
            <a:prstGeom prst="rect">
              <a:avLst/>
            </a:prstGeom>
            <a:noFill/>
            <a:ln>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756411" y="4767072"/>
              <a:ext cx="409939" cy="525814"/>
            </a:xfrm>
            <a:prstGeom prst="rect">
              <a:avLst/>
            </a:prstGeom>
            <a:noFill/>
            <a:ln>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602465" y="5602771"/>
            <a:ext cx="2027222" cy="400110"/>
          </a:xfrm>
          <a:prstGeom prst="rect">
            <a:avLst/>
          </a:prstGeom>
          <a:noFill/>
        </p:spPr>
        <p:txBody>
          <a:bodyPr wrap="none" rtlCol="0">
            <a:spAutoFit/>
          </a:bodyPr>
          <a:lstStyle/>
          <a:p>
            <a:r>
              <a:rPr lang="en-US" sz="2000" dirty="0" smtClean="0"/>
              <a:t>Erosion Thickness</a:t>
            </a:r>
            <a:endParaRPr lang="en-US" sz="2000" dirty="0"/>
          </a:p>
        </p:txBody>
      </p:sp>
      <p:sp>
        <p:nvSpPr>
          <p:cNvPr id="23" name="TextBox 22"/>
          <p:cNvSpPr txBox="1"/>
          <p:nvPr/>
        </p:nvSpPr>
        <p:spPr>
          <a:xfrm>
            <a:off x="6483567" y="5602771"/>
            <a:ext cx="1689886" cy="400110"/>
          </a:xfrm>
          <a:prstGeom prst="rect">
            <a:avLst/>
          </a:prstGeom>
          <a:noFill/>
        </p:spPr>
        <p:txBody>
          <a:bodyPr wrap="none" rtlCol="0">
            <a:spAutoFit/>
          </a:bodyPr>
          <a:lstStyle/>
          <a:p>
            <a:r>
              <a:rPr lang="en-US" sz="2000" dirty="0" smtClean="0"/>
              <a:t>Chord Residue</a:t>
            </a:r>
            <a:endParaRPr lang="en-US" sz="2000" dirty="0"/>
          </a:p>
        </p:txBody>
      </p:sp>
      <p:sp>
        <p:nvSpPr>
          <p:cNvPr id="26" name="Rectangle 25"/>
          <p:cNvSpPr/>
          <p:nvPr/>
        </p:nvSpPr>
        <p:spPr>
          <a:xfrm>
            <a:off x="6520176" y="2724919"/>
            <a:ext cx="4589024" cy="464743"/>
          </a:xfrm>
          <a:prstGeom prst="rect">
            <a:avLst/>
          </a:prstGeom>
        </p:spPr>
        <p:txBody>
          <a:bodyPr wrap="square">
            <a:spAutoFit/>
          </a:bodyPr>
          <a:lstStyle/>
          <a:p>
            <a:pPr lvl="1" fontAlgn="base">
              <a:lnSpc>
                <a:spcPct val="110000"/>
              </a:lnSpc>
              <a:spcBef>
                <a:spcPts val="600"/>
              </a:spcBef>
              <a:spcAft>
                <a:spcPts val="600"/>
              </a:spcAft>
              <a:buClr>
                <a:srgbClr val="FF9900"/>
              </a:buClr>
              <a:buSzPct val="110000"/>
            </a:pPr>
            <a:r>
              <a:rPr lang="en-US" sz="2200" kern="0" dirty="0">
                <a:solidFill>
                  <a:srgbClr val="000000"/>
                </a:solidFill>
              </a:rPr>
              <a:t>(pruning </a:t>
            </a:r>
            <a:r>
              <a:rPr lang="en-US" sz="2200" kern="0" dirty="0" smtClean="0">
                <a:solidFill>
                  <a:srgbClr val="FF0000"/>
                </a:solidFill>
              </a:rPr>
              <a:t>shrinks</a:t>
            </a:r>
            <a:r>
              <a:rPr lang="en-US" sz="2200" kern="0" dirty="0" smtClean="0">
                <a:solidFill>
                  <a:srgbClr val="000000"/>
                </a:solidFill>
              </a:rPr>
              <a:t> MA</a:t>
            </a:r>
            <a:r>
              <a:rPr lang="en-US" sz="2200" kern="0" dirty="0" smtClean="0">
                <a:solidFill>
                  <a:srgbClr val="000000"/>
                </a:solidFill>
              </a:rPr>
              <a:t>)</a:t>
            </a:r>
            <a:endParaRPr lang="en-US" sz="2200" kern="0" dirty="0">
              <a:solidFill>
                <a:srgbClr val="000000"/>
              </a:solidFill>
            </a:endParaRPr>
          </a:p>
        </p:txBody>
      </p:sp>
    </p:spTree>
    <p:extLst>
      <p:ext uri="{BB962C8B-B14F-4D97-AF65-F5344CB8AC3E}">
        <p14:creationId xmlns:p14="http://schemas.microsoft.com/office/powerpoint/2010/main" val="182793928"/>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a:t>Global significance measures</a:t>
            </a:r>
            <a:endParaRPr lang="en-US" dirty="0" smtClean="0"/>
          </a:p>
          <a:p>
            <a:pPr lvl="1"/>
            <a:r>
              <a:rPr lang="en-US" dirty="0">
                <a:solidFill>
                  <a:schemeClr val="tx1"/>
                </a:solidFill>
              </a:rPr>
              <a:t>Robustly identify noisy branches</a:t>
            </a:r>
          </a:p>
          <a:p>
            <a:pPr lvl="1"/>
            <a:r>
              <a:rPr lang="en-US" dirty="0">
                <a:solidFill>
                  <a:schemeClr val="tx1"/>
                </a:solidFill>
              </a:rPr>
              <a:t>Low significance near ends of salient MA branches</a:t>
            </a:r>
          </a:p>
          <a:p>
            <a:pPr lvl="2"/>
            <a:r>
              <a:rPr lang="en-US" dirty="0" smtClean="0">
                <a:solidFill>
                  <a:schemeClr val="tx1"/>
                </a:solidFill>
              </a:rPr>
              <a:t>Scale-dependent: more </a:t>
            </a:r>
            <a:r>
              <a:rPr lang="en-US" dirty="0">
                <a:solidFill>
                  <a:schemeClr val="tx1"/>
                </a:solidFill>
              </a:rPr>
              <a:t>shrinking in smaller shape </a:t>
            </a:r>
            <a:r>
              <a:rPr lang="en-US" dirty="0" smtClean="0">
                <a:solidFill>
                  <a:schemeClr val="tx1"/>
                </a:solidFill>
              </a:rPr>
              <a:t>parts</a:t>
            </a:r>
            <a:endParaRPr lang="en-US" dirty="0">
              <a:solidFill>
                <a:schemeClr val="tx1"/>
              </a:solidFill>
            </a:endParaRPr>
          </a:p>
          <a:p>
            <a:pPr lvl="1"/>
            <a:endParaRPr lang="en-US" dirty="0">
              <a:solidFill>
                <a:schemeClr val="tx1"/>
              </a:solidFill>
            </a:endParaRPr>
          </a:p>
        </p:txBody>
      </p:sp>
      <p:pic>
        <p:nvPicPr>
          <p:cNvPr id="60" name="Picture 59"/>
          <p:cNvPicPr>
            <a:picLocks noChangeAspect="1"/>
          </p:cNvPicPr>
          <p:nvPr/>
        </p:nvPicPr>
        <p:blipFill>
          <a:blip r:embed="rId2"/>
          <a:stretch>
            <a:fillRect/>
          </a:stretch>
        </p:blipFill>
        <p:spPr>
          <a:xfrm>
            <a:off x="855035" y="2805108"/>
            <a:ext cx="393688" cy="346256"/>
          </a:xfrm>
          <a:prstGeom prst="rect">
            <a:avLst/>
          </a:prstGeom>
        </p:spPr>
      </p:pic>
      <p:pic>
        <p:nvPicPr>
          <p:cNvPr id="61" name="Picture 60"/>
          <p:cNvPicPr>
            <a:picLocks noChangeAspect="1"/>
          </p:cNvPicPr>
          <p:nvPr/>
        </p:nvPicPr>
        <p:blipFill>
          <a:blip r:embed="rId3"/>
          <a:stretch>
            <a:fillRect/>
          </a:stretch>
        </p:blipFill>
        <p:spPr>
          <a:xfrm>
            <a:off x="855035" y="2273192"/>
            <a:ext cx="393688" cy="346256"/>
          </a:xfrm>
          <a:prstGeom prst="rect">
            <a:avLst/>
          </a:prstGeom>
        </p:spPr>
      </p:pic>
      <p:pic>
        <p:nvPicPr>
          <p:cNvPr id="5" name="Picture 4"/>
          <p:cNvPicPr>
            <a:picLocks noChangeAspect="1"/>
          </p:cNvPicPr>
          <p:nvPr/>
        </p:nvPicPr>
        <p:blipFill>
          <a:blip r:embed="rId4"/>
          <a:stretch>
            <a:fillRect/>
          </a:stretch>
        </p:blipFill>
        <p:spPr>
          <a:xfrm>
            <a:off x="773885" y="3976605"/>
            <a:ext cx="3438587" cy="2573092"/>
          </a:xfrm>
          <a:prstGeom prst="rect">
            <a:avLst/>
          </a:prstGeom>
        </p:spPr>
      </p:pic>
      <p:pic>
        <p:nvPicPr>
          <p:cNvPr id="6" name="Picture 5"/>
          <p:cNvPicPr>
            <a:picLocks noChangeAspect="1"/>
          </p:cNvPicPr>
          <p:nvPr/>
        </p:nvPicPr>
        <p:blipFill>
          <a:blip r:embed="rId5"/>
          <a:stretch>
            <a:fillRect/>
          </a:stretch>
        </p:blipFill>
        <p:spPr>
          <a:xfrm>
            <a:off x="4456538" y="3981450"/>
            <a:ext cx="3443266" cy="2577771"/>
          </a:xfrm>
          <a:prstGeom prst="rect">
            <a:avLst/>
          </a:prstGeom>
        </p:spPr>
      </p:pic>
      <p:pic>
        <p:nvPicPr>
          <p:cNvPr id="7" name="Picture 6"/>
          <p:cNvPicPr>
            <a:picLocks noChangeAspect="1"/>
          </p:cNvPicPr>
          <p:nvPr/>
        </p:nvPicPr>
        <p:blipFill>
          <a:blip r:embed="rId6"/>
          <a:stretch>
            <a:fillRect/>
          </a:stretch>
        </p:blipFill>
        <p:spPr>
          <a:xfrm>
            <a:off x="8143869" y="3981450"/>
            <a:ext cx="3443266" cy="2577771"/>
          </a:xfrm>
          <a:prstGeom prst="rect">
            <a:avLst/>
          </a:prstGeom>
        </p:spPr>
      </p:pic>
      <p:sp>
        <p:nvSpPr>
          <p:cNvPr id="8" name="TextBox 7"/>
          <p:cNvSpPr txBox="1"/>
          <p:nvPr/>
        </p:nvSpPr>
        <p:spPr>
          <a:xfrm>
            <a:off x="6340457" y="4152900"/>
            <a:ext cx="1413438" cy="707886"/>
          </a:xfrm>
          <a:prstGeom prst="rect">
            <a:avLst/>
          </a:prstGeom>
          <a:noFill/>
        </p:spPr>
        <p:txBody>
          <a:bodyPr wrap="square" rtlCol="0">
            <a:spAutoFit/>
          </a:bodyPr>
          <a:lstStyle/>
          <a:p>
            <a:r>
              <a:rPr lang="en-US" sz="2000" dirty="0" smtClean="0"/>
              <a:t>Erosion Thickness</a:t>
            </a:r>
            <a:endParaRPr lang="en-US" sz="2000" dirty="0"/>
          </a:p>
        </p:txBody>
      </p:sp>
      <p:sp>
        <p:nvSpPr>
          <p:cNvPr id="12" name="TextBox 11"/>
          <p:cNvSpPr txBox="1"/>
          <p:nvPr/>
        </p:nvSpPr>
        <p:spPr>
          <a:xfrm>
            <a:off x="10066355" y="4152900"/>
            <a:ext cx="1413438" cy="400110"/>
          </a:xfrm>
          <a:prstGeom prst="rect">
            <a:avLst/>
          </a:prstGeom>
          <a:noFill/>
        </p:spPr>
        <p:txBody>
          <a:bodyPr wrap="square" rtlCol="0">
            <a:spAutoFit/>
          </a:bodyPr>
          <a:lstStyle/>
          <a:p>
            <a:r>
              <a:rPr lang="en-US" sz="2000" dirty="0" smtClean="0"/>
              <a:t>Pruned MA</a:t>
            </a:r>
            <a:endParaRPr lang="en-US" sz="2000" dirty="0"/>
          </a:p>
        </p:txBody>
      </p:sp>
      <p:sp>
        <p:nvSpPr>
          <p:cNvPr id="9" name="Rectangle 8"/>
          <p:cNvSpPr/>
          <p:nvPr/>
        </p:nvSpPr>
        <p:spPr>
          <a:xfrm>
            <a:off x="4443932" y="391148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20601" y="391148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515800" y="609282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188895" y="609282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520176" y="2724919"/>
            <a:ext cx="4589024" cy="464743"/>
          </a:xfrm>
          <a:prstGeom prst="rect">
            <a:avLst/>
          </a:prstGeom>
        </p:spPr>
        <p:txBody>
          <a:bodyPr wrap="square">
            <a:spAutoFit/>
          </a:bodyPr>
          <a:lstStyle/>
          <a:p>
            <a:pPr lvl="1" fontAlgn="base">
              <a:lnSpc>
                <a:spcPct val="110000"/>
              </a:lnSpc>
              <a:spcBef>
                <a:spcPts val="600"/>
              </a:spcBef>
              <a:spcAft>
                <a:spcPts val="600"/>
              </a:spcAft>
              <a:buClr>
                <a:srgbClr val="FF9900"/>
              </a:buClr>
              <a:buSzPct val="110000"/>
            </a:pPr>
            <a:r>
              <a:rPr lang="en-US" sz="2200" kern="0" dirty="0">
                <a:solidFill>
                  <a:srgbClr val="000000"/>
                </a:solidFill>
              </a:rPr>
              <a:t>(pruning </a:t>
            </a:r>
            <a:r>
              <a:rPr lang="en-US" sz="2200" kern="0" dirty="0" smtClean="0">
                <a:solidFill>
                  <a:srgbClr val="FF0000"/>
                </a:solidFill>
              </a:rPr>
              <a:t>shrinks</a:t>
            </a:r>
            <a:r>
              <a:rPr lang="en-US" sz="2200" kern="0" dirty="0" smtClean="0">
                <a:solidFill>
                  <a:srgbClr val="000000"/>
                </a:solidFill>
              </a:rPr>
              <a:t> MA</a:t>
            </a:r>
            <a:r>
              <a:rPr lang="en-US" sz="2200" kern="0" dirty="0" smtClean="0">
                <a:solidFill>
                  <a:srgbClr val="000000"/>
                </a:solidFill>
              </a:rPr>
              <a:t>)</a:t>
            </a:r>
            <a:endParaRPr lang="en-US" sz="2200" kern="0" dirty="0">
              <a:solidFill>
                <a:srgbClr val="000000"/>
              </a:solidFill>
            </a:endParaRPr>
          </a:p>
        </p:txBody>
      </p:sp>
    </p:spTree>
    <p:extLst>
      <p:ext uri="{BB962C8B-B14F-4D97-AF65-F5344CB8AC3E}">
        <p14:creationId xmlns:p14="http://schemas.microsoft.com/office/powerpoint/2010/main" val="21760772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animBg="1"/>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Skeletons of 2D Shapes</a:t>
            </a:r>
            <a:endParaRPr lang="en-US" dirty="0"/>
          </a:p>
        </p:txBody>
      </p:sp>
      <p:sp>
        <p:nvSpPr>
          <p:cNvPr id="3" name="Content Placeholder 2"/>
          <p:cNvSpPr>
            <a:spLocks noGrp="1"/>
          </p:cNvSpPr>
          <p:nvPr>
            <p:ph idx="1"/>
          </p:nvPr>
        </p:nvSpPr>
        <p:spPr/>
        <p:txBody>
          <a:bodyPr/>
          <a:lstStyle/>
          <a:p>
            <a:r>
              <a:rPr lang="en-US" dirty="0" smtClean="0"/>
              <a:t>Curves centered inside the shape</a:t>
            </a:r>
            <a:endParaRPr lang="en-US" dirty="0" smtClean="0"/>
          </a:p>
          <a:p>
            <a:pPr lvl="1"/>
            <a:r>
              <a:rPr lang="en-US" dirty="0" smtClean="0"/>
              <a:t>Compact representation of connectivity and structure</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a:t>
            </a:fld>
            <a:endParaRPr lang="en-US" dirty="0"/>
          </a:p>
        </p:txBody>
      </p:sp>
      <p:pic>
        <p:nvPicPr>
          <p:cNvPr id="5" name="Picture 4"/>
          <p:cNvPicPr>
            <a:picLocks noChangeAspect="1"/>
          </p:cNvPicPr>
          <p:nvPr/>
        </p:nvPicPr>
        <p:blipFill>
          <a:blip r:embed="rId2"/>
          <a:stretch>
            <a:fillRect/>
          </a:stretch>
        </p:blipFill>
        <p:spPr>
          <a:xfrm>
            <a:off x="7346303" y="2765522"/>
            <a:ext cx="3067712" cy="3614732"/>
          </a:xfrm>
          <a:prstGeom prst="rect">
            <a:avLst/>
          </a:prstGeom>
        </p:spPr>
      </p:pic>
      <p:pic>
        <p:nvPicPr>
          <p:cNvPr id="7" name="Picture 6"/>
          <p:cNvPicPr>
            <a:picLocks noChangeAspect="1"/>
          </p:cNvPicPr>
          <p:nvPr/>
        </p:nvPicPr>
        <p:blipFill>
          <a:blip r:embed="rId3"/>
          <a:stretch>
            <a:fillRect/>
          </a:stretch>
        </p:blipFill>
        <p:spPr>
          <a:xfrm>
            <a:off x="2425958" y="3783274"/>
            <a:ext cx="4800341" cy="2035065"/>
          </a:xfrm>
          <a:prstGeom prst="rect">
            <a:avLst/>
          </a:prstGeom>
        </p:spPr>
      </p:pic>
    </p:spTree>
    <p:extLst>
      <p:ext uri="{BB962C8B-B14F-4D97-AF65-F5344CB8AC3E}">
        <p14:creationId xmlns:p14="http://schemas.microsoft.com/office/powerpoint/2010/main" val="428084373"/>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Regularizing </a:t>
            </a:r>
            <a:r>
              <a:rPr lang="en-US" dirty="0" smtClean="0"/>
              <a:t>MA</a:t>
            </a:r>
            <a:endParaRPr lang="en-US" dirty="0"/>
          </a:p>
        </p:txBody>
      </p:sp>
      <p:sp>
        <p:nvSpPr>
          <p:cNvPr id="3" name="Content Placeholder 2"/>
          <p:cNvSpPr>
            <a:spLocks noGrp="1"/>
          </p:cNvSpPr>
          <p:nvPr>
            <p:ph idx="1"/>
          </p:nvPr>
        </p:nvSpPr>
        <p:spPr/>
        <p:txBody>
          <a:bodyPr/>
          <a:lstStyle/>
          <a:p>
            <a:r>
              <a:rPr lang="en-US" dirty="0" smtClean="0"/>
              <a:t>A shrunk skeleton </a:t>
            </a:r>
            <a:r>
              <a:rPr lang="en-US" dirty="0" smtClean="0"/>
              <a:t>is undesirable for:</a:t>
            </a:r>
          </a:p>
          <a:p>
            <a:pPr lvl="1"/>
            <a:r>
              <a:rPr lang="en-US" dirty="0" smtClean="0"/>
              <a:t>Detecting boundary features (e.g., for matching)</a:t>
            </a:r>
          </a:p>
          <a:p>
            <a:pPr lvl="1"/>
            <a:r>
              <a:rPr lang="en-US" dirty="0" smtClean="0"/>
              <a:t>Identifying shape parts</a:t>
            </a:r>
          </a:p>
          <a:p>
            <a:pPr lvl="1"/>
            <a:r>
              <a:rPr lang="en-US" dirty="0" smtClean="0"/>
              <a:t>Skeleton-based analysis (e.g., cell length)</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20</a:t>
            </a:fld>
            <a:endParaRPr lang="en-US"/>
          </a:p>
        </p:txBody>
      </p:sp>
      <p:grpSp>
        <p:nvGrpSpPr>
          <p:cNvPr id="14" name="Group 13"/>
          <p:cNvGrpSpPr/>
          <p:nvPr/>
        </p:nvGrpSpPr>
        <p:grpSpPr>
          <a:xfrm>
            <a:off x="1349613" y="4236107"/>
            <a:ext cx="4572964" cy="2271865"/>
            <a:chOff x="1349613" y="4236107"/>
            <a:chExt cx="4572964" cy="2271865"/>
          </a:xfrm>
        </p:grpSpPr>
        <p:pic>
          <p:nvPicPr>
            <p:cNvPr id="12" name="Picture 11"/>
            <p:cNvPicPr>
              <a:picLocks noChangeAspect="1"/>
            </p:cNvPicPr>
            <p:nvPr/>
          </p:nvPicPr>
          <p:blipFill>
            <a:blip r:embed="rId2"/>
            <a:stretch>
              <a:fillRect/>
            </a:stretch>
          </p:blipFill>
          <p:spPr>
            <a:xfrm>
              <a:off x="1349613" y="4236107"/>
              <a:ext cx="2235394" cy="1847851"/>
            </a:xfrm>
            <a:prstGeom prst="rect">
              <a:avLst/>
            </a:prstGeom>
          </p:spPr>
        </p:pic>
        <p:pic>
          <p:nvPicPr>
            <p:cNvPr id="13" name="Picture 12"/>
            <p:cNvPicPr>
              <a:picLocks noChangeAspect="1"/>
            </p:cNvPicPr>
            <p:nvPr/>
          </p:nvPicPr>
          <p:blipFill>
            <a:blip r:embed="rId3"/>
            <a:stretch>
              <a:fillRect/>
            </a:stretch>
          </p:blipFill>
          <p:spPr>
            <a:xfrm>
              <a:off x="3687183" y="4236107"/>
              <a:ext cx="2235394" cy="1847851"/>
            </a:xfrm>
            <a:prstGeom prst="rect">
              <a:avLst/>
            </a:prstGeom>
          </p:spPr>
        </p:pic>
        <p:sp>
          <p:nvSpPr>
            <p:cNvPr id="16" name="TextBox 15"/>
            <p:cNvSpPr txBox="1"/>
            <p:nvPr/>
          </p:nvSpPr>
          <p:spPr>
            <a:xfrm>
              <a:off x="2236689" y="6107862"/>
              <a:ext cx="2900987" cy="400110"/>
            </a:xfrm>
            <a:prstGeom prst="rect">
              <a:avLst/>
            </a:prstGeom>
            <a:noFill/>
          </p:spPr>
          <p:txBody>
            <a:bodyPr wrap="none" rtlCol="0">
              <a:spAutoFit/>
            </a:bodyPr>
            <a:lstStyle/>
            <a:p>
              <a:r>
                <a:rPr lang="en-US" sz="2000" dirty="0" smtClean="0"/>
                <a:t>Cell shape analysis</a:t>
              </a:r>
              <a:r>
                <a:rPr lang="en-US" sz="1400" dirty="0" smtClean="0"/>
                <a:t> [</a:t>
              </a:r>
              <a:r>
                <a:rPr lang="en-US" sz="1400" dirty="0" err="1" smtClean="0"/>
                <a:t>Xiong</a:t>
              </a:r>
              <a:r>
                <a:rPr lang="en-US" sz="1400" dirty="0" smtClean="0"/>
                <a:t> 10]</a:t>
              </a:r>
              <a:endParaRPr lang="en-US" dirty="0"/>
            </a:p>
          </p:txBody>
        </p:sp>
      </p:grpSp>
      <p:grpSp>
        <p:nvGrpSpPr>
          <p:cNvPr id="17" name="Group 16"/>
          <p:cNvGrpSpPr/>
          <p:nvPr/>
        </p:nvGrpSpPr>
        <p:grpSpPr>
          <a:xfrm>
            <a:off x="7224935" y="4362938"/>
            <a:ext cx="3775646" cy="2145034"/>
            <a:chOff x="639985" y="1811910"/>
            <a:chExt cx="3775646" cy="2145034"/>
          </a:xfrm>
        </p:grpSpPr>
        <p:pic>
          <p:nvPicPr>
            <p:cNvPr id="18" name="Picture 17"/>
            <p:cNvPicPr>
              <a:picLocks noChangeAspect="1"/>
            </p:cNvPicPr>
            <p:nvPr/>
          </p:nvPicPr>
          <p:blipFill>
            <a:blip r:embed="rId4"/>
            <a:stretch>
              <a:fillRect/>
            </a:stretch>
          </p:blipFill>
          <p:spPr>
            <a:xfrm>
              <a:off x="639985" y="1811910"/>
              <a:ext cx="1769275" cy="1648329"/>
            </a:xfrm>
            <a:prstGeom prst="rect">
              <a:avLst/>
            </a:prstGeom>
          </p:spPr>
        </p:pic>
        <p:pic>
          <p:nvPicPr>
            <p:cNvPr id="19" name="Picture 18"/>
            <p:cNvPicPr>
              <a:picLocks noChangeAspect="1"/>
            </p:cNvPicPr>
            <p:nvPr/>
          </p:nvPicPr>
          <p:blipFill>
            <a:blip r:embed="rId5"/>
            <a:stretch>
              <a:fillRect/>
            </a:stretch>
          </p:blipFill>
          <p:spPr>
            <a:xfrm>
              <a:off x="2577244" y="1841272"/>
              <a:ext cx="1838387" cy="1624139"/>
            </a:xfrm>
            <a:prstGeom prst="rect">
              <a:avLst/>
            </a:prstGeom>
          </p:spPr>
        </p:pic>
        <p:sp>
          <p:nvSpPr>
            <p:cNvPr id="20" name="TextBox 19"/>
            <p:cNvSpPr txBox="1"/>
            <p:nvPr/>
          </p:nvSpPr>
          <p:spPr>
            <a:xfrm>
              <a:off x="1079552" y="3556834"/>
              <a:ext cx="3175869" cy="400110"/>
            </a:xfrm>
            <a:prstGeom prst="rect">
              <a:avLst/>
            </a:prstGeom>
            <a:noFill/>
          </p:spPr>
          <p:txBody>
            <a:bodyPr wrap="none" rtlCol="0">
              <a:spAutoFit/>
            </a:bodyPr>
            <a:lstStyle/>
            <a:p>
              <a:r>
                <a:rPr lang="en-US" sz="2000" dirty="0" smtClean="0"/>
                <a:t>Shape decomposition </a:t>
              </a:r>
              <a:r>
                <a:rPr lang="en-US" sz="1400" dirty="0" smtClean="0"/>
                <a:t>[Zeng 08]</a:t>
              </a:r>
              <a:endParaRPr lang="en-US" dirty="0"/>
            </a:p>
          </p:txBody>
        </p:sp>
      </p:grpSp>
      <p:grpSp>
        <p:nvGrpSpPr>
          <p:cNvPr id="21" name="Group 20"/>
          <p:cNvGrpSpPr/>
          <p:nvPr/>
        </p:nvGrpSpPr>
        <p:grpSpPr>
          <a:xfrm>
            <a:off x="7193359" y="1720200"/>
            <a:ext cx="4015830" cy="2230636"/>
            <a:chOff x="608409" y="4113175"/>
            <a:chExt cx="4015830" cy="2230636"/>
          </a:xfrm>
        </p:grpSpPr>
        <p:pic>
          <p:nvPicPr>
            <p:cNvPr id="22" name="Picture 21"/>
            <p:cNvPicPr>
              <a:picLocks noChangeAspect="1"/>
            </p:cNvPicPr>
            <p:nvPr/>
          </p:nvPicPr>
          <p:blipFill>
            <a:blip r:embed="rId6"/>
            <a:stretch>
              <a:fillRect/>
            </a:stretch>
          </p:blipFill>
          <p:spPr>
            <a:xfrm>
              <a:off x="608409" y="4113175"/>
              <a:ext cx="4015830" cy="1741226"/>
            </a:xfrm>
            <a:prstGeom prst="rect">
              <a:avLst/>
            </a:prstGeom>
          </p:spPr>
        </p:pic>
        <p:sp>
          <p:nvSpPr>
            <p:cNvPr id="23" name="TextBox 22"/>
            <p:cNvSpPr txBox="1"/>
            <p:nvPr/>
          </p:nvSpPr>
          <p:spPr>
            <a:xfrm>
              <a:off x="1418454" y="5943701"/>
              <a:ext cx="2532745" cy="400110"/>
            </a:xfrm>
            <a:prstGeom prst="rect">
              <a:avLst/>
            </a:prstGeom>
            <a:noFill/>
          </p:spPr>
          <p:txBody>
            <a:bodyPr wrap="none" rtlCol="0">
              <a:spAutoFit/>
            </a:bodyPr>
            <a:lstStyle/>
            <a:p>
              <a:r>
                <a:rPr lang="en-US" sz="2000" dirty="0" smtClean="0"/>
                <a:t>Shape matching </a:t>
              </a:r>
              <a:r>
                <a:rPr lang="en-US" sz="1400" dirty="0" smtClean="0"/>
                <a:t>[Ngo 16]</a:t>
              </a:r>
              <a:endParaRPr lang="en-US" dirty="0"/>
            </a:p>
          </p:txBody>
        </p:sp>
      </p:grpSp>
    </p:spTree>
    <p:extLst>
      <p:ext uri="{BB962C8B-B14F-4D97-AF65-F5344CB8AC3E}">
        <p14:creationId xmlns:p14="http://schemas.microsoft.com/office/powerpoint/2010/main" val="381724603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smtClean="0"/>
              <a:t>A new global significance measure for pruning MA of 2D shapes</a:t>
            </a:r>
          </a:p>
          <a:p>
            <a:pPr lvl="1"/>
            <a:r>
              <a:rPr lang="en-US" dirty="0" smtClean="0"/>
              <a:t>Robust against </a:t>
            </a:r>
            <a:r>
              <a:rPr lang="en-US" dirty="0" smtClean="0"/>
              <a:t>noise (like other global measures)</a:t>
            </a:r>
            <a:endParaRPr lang="en-US" dirty="0" smtClean="0"/>
          </a:p>
          <a:p>
            <a:pPr lvl="1"/>
            <a:r>
              <a:rPr lang="en-US" dirty="0" smtClean="0"/>
              <a:t>Less shrinking on salient branches</a:t>
            </a:r>
          </a:p>
        </p:txBody>
      </p:sp>
      <p:sp>
        <p:nvSpPr>
          <p:cNvPr id="4" name="Slide Number Placeholder 3"/>
          <p:cNvSpPr>
            <a:spLocks noGrp="1"/>
          </p:cNvSpPr>
          <p:nvPr>
            <p:ph type="sldNum" sz="quarter" idx="10"/>
          </p:nvPr>
        </p:nvSpPr>
        <p:spPr/>
        <p:txBody>
          <a:bodyPr/>
          <a:lstStyle/>
          <a:p>
            <a:fld id="{74FF9159-C67C-4C1B-88E3-1706C5186037}" type="slidenum">
              <a:rPr lang="en-US" smtClean="0"/>
              <a:t>21</a:t>
            </a:fld>
            <a:endParaRPr lang="en-US"/>
          </a:p>
        </p:txBody>
      </p:sp>
      <p:pic>
        <p:nvPicPr>
          <p:cNvPr id="5" name="Picture 4"/>
          <p:cNvPicPr>
            <a:picLocks noChangeAspect="1"/>
          </p:cNvPicPr>
          <p:nvPr/>
        </p:nvPicPr>
        <p:blipFill>
          <a:blip r:embed="rId2"/>
          <a:stretch>
            <a:fillRect/>
          </a:stretch>
        </p:blipFill>
        <p:spPr>
          <a:xfrm>
            <a:off x="5747753" y="3036743"/>
            <a:ext cx="2552709" cy="2916876"/>
          </a:xfrm>
          <a:prstGeom prst="rect">
            <a:avLst/>
          </a:prstGeom>
        </p:spPr>
      </p:pic>
      <p:pic>
        <p:nvPicPr>
          <p:cNvPr id="6" name="Picture 5"/>
          <p:cNvPicPr>
            <a:picLocks noChangeAspect="1"/>
          </p:cNvPicPr>
          <p:nvPr/>
        </p:nvPicPr>
        <p:blipFill>
          <a:blip r:embed="rId3"/>
          <a:stretch>
            <a:fillRect/>
          </a:stretch>
        </p:blipFill>
        <p:spPr>
          <a:xfrm>
            <a:off x="8521692" y="3036744"/>
            <a:ext cx="2552709" cy="2916876"/>
          </a:xfrm>
          <a:prstGeom prst="rect">
            <a:avLst/>
          </a:prstGeom>
        </p:spPr>
      </p:pic>
      <p:sp>
        <p:nvSpPr>
          <p:cNvPr id="7" name="TextBox 6"/>
          <p:cNvSpPr txBox="1"/>
          <p:nvPr/>
        </p:nvSpPr>
        <p:spPr>
          <a:xfrm>
            <a:off x="5970542" y="6095911"/>
            <a:ext cx="2136034" cy="400110"/>
          </a:xfrm>
          <a:prstGeom prst="rect">
            <a:avLst/>
          </a:prstGeom>
          <a:noFill/>
        </p:spPr>
        <p:txBody>
          <a:bodyPr wrap="none" rtlCol="0">
            <a:spAutoFit/>
          </a:bodyPr>
          <a:lstStyle/>
          <a:p>
            <a:r>
              <a:rPr lang="en-US" sz="2000" dirty="0" smtClean="0"/>
              <a:t>Proposed measure</a:t>
            </a:r>
            <a:endParaRPr lang="en-US" sz="2000" dirty="0"/>
          </a:p>
        </p:txBody>
      </p:sp>
      <p:sp>
        <p:nvSpPr>
          <p:cNvPr id="8" name="TextBox 7"/>
          <p:cNvSpPr txBox="1"/>
          <p:nvPr/>
        </p:nvSpPr>
        <p:spPr>
          <a:xfrm>
            <a:off x="9207501" y="6095911"/>
            <a:ext cx="1366080" cy="400110"/>
          </a:xfrm>
          <a:prstGeom prst="rect">
            <a:avLst/>
          </a:prstGeom>
          <a:noFill/>
        </p:spPr>
        <p:txBody>
          <a:bodyPr wrap="none" rtlCol="0">
            <a:spAutoFit/>
          </a:bodyPr>
          <a:lstStyle/>
          <a:p>
            <a:r>
              <a:rPr lang="en-US" sz="2000" dirty="0" smtClean="0"/>
              <a:t>Pruned MA</a:t>
            </a:r>
            <a:endParaRPr lang="en-US" sz="2000" dirty="0"/>
          </a:p>
        </p:txBody>
      </p:sp>
      <p:cxnSp>
        <p:nvCxnSpPr>
          <p:cNvPr id="17" name="Straight Arrow Connector 16"/>
          <p:cNvCxnSpPr/>
          <p:nvPr/>
        </p:nvCxnSpPr>
        <p:spPr>
          <a:xfrm flipH="1">
            <a:off x="7283450" y="5740400"/>
            <a:ext cx="4254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544781" y="2935166"/>
            <a:ext cx="2602788" cy="3110946"/>
            <a:chOff x="8544781" y="2935166"/>
            <a:chExt cx="2602788" cy="3110946"/>
          </a:xfrm>
        </p:grpSpPr>
        <p:sp>
          <p:nvSpPr>
            <p:cNvPr id="14" name="Rectangle 13"/>
            <p:cNvSpPr/>
            <p:nvPr/>
          </p:nvSpPr>
          <p:spPr>
            <a:xfrm>
              <a:off x="9170181" y="5358078"/>
              <a:ext cx="407687" cy="688034"/>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44781" y="2935166"/>
              <a:ext cx="625400" cy="39103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34364" y="3936651"/>
              <a:ext cx="413205" cy="531253"/>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57885462"/>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r>
              <a:rPr lang="en-US" dirty="0" smtClean="0"/>
              <a:t>A new global significance measure for pruning MA of 2D shapes</a:t>
            </a:r>
          </a:p>
          <a:p>
            <a:pPr lvl="1"/>
            <a:r>
              <a:rPr lang="en-US" dirty="0" smtClean="0"/>
              <a:t>Robust against </a:t>
            </a:r>
            <a:r>
              <a:rPr lang="en-US" dirty="0"/>
              <a:t>noise (like other global measures)</a:t>
            </a:r>
            <a:endParaRPr lang="en-US" dirty="0" smtClean="0"/>
          </a:p>
          <a:p>
            <a:pPr lvl="1"/>
            <a:r>
              <a:rPr lang="en-US" dirty="0" smtClean="0"/>
              <a:t>Less shrinking on salient branches</a:t>
            </a:r>
          </a:p>
          <a:p>
            <a:pPr lvl="1"/>
            <a:r>
              <a:rPr lang="en-US" dirty="0" smtClean="0"/>
              <a:t>Scale-invariant</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22</a:t>
            </a:fld>
            <a:endParaRPr lang="en-US" dirty="0"/>
          </a:p>
        </p:txBody>
      </p:sp>
      <p:sp>
        <p:nvSpPr>
          <p:cNvPr id="7" name="TextBox 6"/>
          <p:cNvSpPr txBox="1"/>
          <p:nvPr/>
        </p:nvSpPr>
        <p:spPr>
          <a:xfrm>
            <a:off x="5136349" y="6095911"/>
            <a:ext cx="2136034" cy="400110"/>
          </a:xfrm>
          <a:prstGeom prst="rect">
            <a:avLst/>
          </a:prstGeom>
          <a:noFill/>
        </p:spPr>
        <p:txBody>
          <a:bodyPr wrap="none" rtlCol="0">
            <a:spAutoFit/>
          </a:bodyPr>
          <a:lstStyle/>
          <a:p>
            <a:r>
              <a:rPr lang="en-US" sz="2000" dirty="0" smtClean="0"/>
              <a:t>Proposed measure</a:t>
            </a:r>
            <a:endParaRPr lang="en-US" sz="2000" dirty="0"/>
          </a:p>
        </p:txBody>
      </p:sp>
      <p:sp>
        <p:nvSpPr>
          <p:cNvPr id="8" name="TextBox 7"/>
          <p:cNvSpPr txBox="1"/>
          <p:nvPr/>
        </p:nvSpPr>
        <p:spPr>
          <a:xfrm>
            <a:off x="9186786" y="6095911"/>
            <a:ext cx="1366080" cy="400110"/>
          </a:xfrm>
          <a:prstGeom prst="rect">
            <a:avLst/>
          </a:prstGeom>
          <a:noFill/>
        </p:spPr>
        <p:txBody>
          <a:bodyPr wrap="none" rtlCol="0">
            <a:spAutoFit/>
          </a:bodyPr>
          <a:lstStyle/>
          <a:p>
            <a:r>
              <a:rPr lang="en-US" sz="2000" dirty="0" smtClean="0"/>
              <a:t>Pruned MA</a:t>
            </a:r>
            <a:endParaRPr lang="en-US" sz="2000" dirty="0"/>
          </a:p>
        </p:txBody>
      </p:sp>
      <p:pic>
        <p:nvPicPr>
          <p:cNvPr id="9" name="Picture 8"/>
          <p:cNvPicPr>
            <a:picLocks noChangeAspect="1"/>
          </p:cNvPicPr>
          <p:nvPr/>
        </p:nvPicPr>
        <p:blipFill>
          <a:blip r:embed="rId2"/>
          <a:stretch>
            <a:fillRect/>
          </a:stretch>
        </p:blipFill>
        <p:spPr>
          <a:xfrm>
            <a:off x="4429957" y="3480964"/>
            <a:ext cx="3435350" cy="2571845"/>
          </a:xfrm>
          <a:prstGeom prst="rect">
            <a:avLst/>
          </a:prstGeom>
        </p:spPr>
      </p:pic>
      <p:pic>
        <p:nvPicPr>
          <p:cNvPr id="10" name="Picture 9"/>
          <p:cNvPicPr>
            <a:picLocks noChangeAspect="1"/>
          </p:cNvPicPr>
          <p:nvPr/>
        </p:nvPicPr>
        <p:blipFill>
          <a:blip r:embed="rId3"/>
          <a:stretch>
            <a:fillRect/>
          </a:stretch>
        </p:blipFill>
        <p:spPr>
          <a:xfrm>
            <a:off x="8089900" y="3480964"/>
            <a:ext cx="3435350" cy="2571845"/>
          </a:xfrm>
          <a:prstGeom prst="rect">
            <a:avLst/>
          </a:prstGeom>
        </p:spPr>
      </p:pic>
      <p:sp>
        <p:nvSpPr>
          <p:cNvPr id="12" name="Rectangle 11"/>
          <p:cNvSpPr/>
          <p:nvPr/>
        </p:nvSpPr>
        <p:spPr>
          <a:xfrm>
            <a:off x="4429957" y="3405067"/>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473250" y="5569130"/>
            <a:ext cx="235650"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089900" y="3405067"/>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1133193" y="5569130"/>
            <a:ext cx="235650"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935232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Revisiting </a:t>
            </a:r>
            <a:r>
              <a:rPr lang="en-US" dirty="0" smtClean="0"/>
              <a:t>Object Angle (OA)</a:t>
            </a:r>
            <a:endParaRPr lang="en-US" dirty="0"/>
          </a:p>
        </p:txBody>
      </p:sp>
      <p:sp>
        <p:nvSpPr>
          <p:cNvPr id="3" name="Content Placeholder 2"/>
          <p:cNvSpPr>
            <a:spLocks noGrp="1"/>
          </p:cNvSpPr>
          <p:nvPr>
            <p:ph idx="1"/>
          </p:nvPr>
        </p:nvSpPr>
        <p:spPr>
          <a:xfrm>
            <a:off x="463553" y="1587380"/>
            <a:ext cx="6400798" cy="4648200"/>
          </a:xfrm>
        </p:spPr>
        <p:txBody>
          <a:bodyPr/>
          <a:lstStyle/>
          <a:p>
            <a:r>
              <a:rPr lang="en-US" dirty="0" smtClean="0"/>
              <a:t>OA is high </a:t>
            </a:r>
            <a:r>
              <a:rPr lang="en-US" dirty="0" smtClean="0"/>
              <a:t>at ends of noisy MA branches</a:t>
            </a:r>
            <a:endParaRPr lang="en-US" dirty="0" smtClean="0"/>
          </a:p>
          <a:p>
            <a:pPr lvl="1"/>
            <a:r>
              <a:rPr lang="en-US" dirty="0" smtClean="0"/>
              <a:t>But also high </a:t>
            </a:r>
            <a:r>
              <a:rPr lang="en-US" dirty="0" smtClean="0"/>
              <a:t>near ends of salient MA branches</a:t>
            </a:r>
            <a:endParaRPr lang="en-US" dirty="0" smtClean="0"/>
          </a:p>
          <a:p>
            <a:r>
              <a:rPr lang="en-US" dirty="0" smtClean="0"/>
              <a:t>The key </a:t>
            </a:r>
            <a:r>
              <a:rPr lang="en-US" dirty="0" smtClean="0"/>
              <a:t>observation: </a:t>
            </a:r>
          </a:p>
          <a:p>
            <a:pPr lvl="1"/>
            <a:r>
              <a:rPr lang="en-US" dirty="0" smtClean="0"/>
              <a:t>Most </a:t>
            </a:r>
            <a:r>
              <a:rPr lang="en-US" dirty="0" smtClean="0"/>
              <a:t>part of a noisy branch has low </a:t>
            </a:r>
            <a:r>
              <a:rPr lang="en-US" dirty="0" smtClean="0"/>
              <a:t>OA</a:t>
            </a:r>
          </a:p>
          <a:p>
            <a:pPr lvl="1"/>
            <a:r>
              <a:rPr lang="en-US" dirty="0"/>
              <a:t>B</a:t>
            </a:r>
            <a:r>
              <a:rPr lang="en-US" dirty="0" smtClean="0"/>
              <a:t>ut </a:t>
            </a:r>
            <a:r>
              <a:rPr lang="en-US" dirty="0" smtClean="0"/>
              <a:t>most part of a salient branch has high OA. </a:t>
            </a:r>
          </a:p>
          <a:p>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23</a:t>
            </a:fld>
            <a:endParaRPr lang="en-US" dirty="0"/>
          </a:p>
        </p:txBody>
      </p:sp>
      <p:pic>
        <p:nvPicPr>
          <p:cNvPr id="5" name="Picture 4"/>
          <p:cNvPicPr>
            <a:picLocks noChangeAspect="1"/>
          </p:cNvPicPr>
          <p:nvPr/>
        </p:nvPicPr>
        <p:blipFill>
          <a:blip r:embed="rId2"/>
          <a:stretch>
            <a:fillRect/>
          </a:stretch>
        </p:blipFill>
        <p:spPr>
          <a:xfrm>
            <a:off x="7292206" y="2328332"/>
            <a:ext cx="3521844" cy="4024269"/>
          </a:xfrm>
          <a:prstGeom prst="rect">
            <a:avLst/>
          </a:prstGeom>
        </p:spPr>
      </p:pic>
      <p:grpSp>
        <p:nvGrpSpPr>
          <p:cNvPr id="6" name="Group 5"/>
          <p:cNvGrpSpPr/>
          <p:nvPr/>
        </p:nvGrpSpPr>
        <p:grpSpPr>
          <a:xfrm>
            <a:off x="9480550" y="1717892"/>
            <a:ext cx="1593850" cy="1552575"/>
            <a:chOff x="2641600" y="1903412"/>
            <a:chExt cx="1593850" cy="1552575"/>
          </a:xfrm>
        </p:grpSpPr>
        <p:sp>
          <p:nvSpPr>
            <p:cNvPr id="7" name="Freeform 6"/>
            <p:cNvSpPr/>
            <p:nvPr/>
          </p:nvSpPr>
          <p:spPr>
            <a:xfrm rot="21110547">
              <a:off x="3368675"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614939">
              <a:off x="2641600"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69926">
              <a:off x="3037000"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92524"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0981"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2852738" y="2867025"/>
              <a:ext cx="476251" cy="88106"/>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43288" y="2397920"/>
              <a:ext cx="261937" cy="397667"/>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7024457">
              <a:off x="3095607" y="2574228"/>
              <a:ext cx="659858" cy="659858"/>
            </a:xfrm>
            <a:prstGeom prst="arc">
              <a:avLst>
                <a:gd name="adj1" fmla="val 18807527"/>
                <a:gd name="adj2" fmla="val 689323"/>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321498" y="278685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flipH="1">
            <a:off x="9433718" y="5923344"/>
            <a:ext cx="517180" cy="139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747000" y="5137508"/>
            <a:ext cx="375782" cy="526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616951" y="5659877"/>
            <a:ext cx="609600" cy="657047"/>
          </a:xfrm>
          <a:prstGeom prst="rect">
            <a:avLst/>
          </a:prstGeom>
          <a:noFill/>
          <a:ln w="38100">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rot="2385494">
            <a:off x="7988235" y="4472769"/>
            <a:ext cx="724757" cy="364883"/>
          </a:xfrm>
          <a:prstGeom prst="rect">
            <a:avLst/>
          </a:prstGeom>
          <a:noFill/>
          <a:ln w="38100">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978532" y="5723289"/>
            <a:ext cx="1671035" cy="400110"/>
          </a:xfrm>
          <a:prstGeom prst="rect">
            <a:avLst/>
          </a:prstGeom>
          <a:noFill/>
        </p:spPr>
        <p:txBody>
          <a:bodyPr wrap="none" rtlCol="0">
            <a:spAutoFit/>
          </a:bodyPr>
          <a:lstStyle/>
          <a:p>
            <a:r>
              <a:rPr lang="en-US" sz="2000" dirty="0" smtClean="0"/>
              <a:t>Salient branch</a:t>
            </a:r>
            <a:endParaRPr lang="en-US" sz="2000" dirty="0"/>
          </a:p>
        </p:txBody>
      </p:sp>
      <p:sp>
        <p:nvSpPr>
          <p:cNvPr id="24" name="TextBox 23"/>
          <p:cNvSpPr txBox="1"/>
          <p:nvPr/>
        </p:nvSpPr>
        <p:spPr>
          <a:xfrm>
            <a:off x="6993758" y="5399488"/>
            <a:ext cx="1185954" cy="707886"/>
          </a:xfrm>
          <a:prstGeom prst="rect">
            <a:avLst/>
          </a:prstGeom>
          <a:noFill/>
        </p:spPr>
        <p:txBody>
          <a:bodyPr wrap="square" rtlCol="0">
            <a:spAutoFit/>
          </a:bodyPr>
          <a:lstStyle/>
          <a:p>
            <a:r>
              <a:rPr lang="en-US" sz="2000" dirty="0" smtClean="0"/>
              <a:t>Noisy branch</a:t>
            </a:r>
            <a:endParaRPr lang="en-US" sz="2000" dirty="0"/>
          </a:p>
        </p:txBody>
      </p:sp>
    </p:spTree>
    <p:extLst>
      <p:ext uri="{BB962C8B-B14F-4D97-AF65-F5344CB8AC3E}">
        <p14:creationId xmlns:p14="http://schemas.microsoft.com/office/powerpoint/2010/main" val="145112003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3" name="Content Placeholder 2"/>
          <p:cNvSpPr>
            <a:spLocks noGrp="1"/>
          </p:cNvSpPr>
          <p:nvPr>
            <p:ph idx="1"/>
          </p:nvPr>
        </p:nvSpPr>
        <p:spPr>
          <a:xfrm>
            <a:off x="463553" y="1587380"/>
            <a:ext cx="6400798" cy="4648200"/>
          </a:xfrm>
        </p:spPr>
        <p:txBody>
          <a:bodyPr/>
          <a:lstStyle/>
          <a:p>
            <a:r>
              <a:rPr lang="en-US" dirty="0" smtClean="0"/>
              <a:t>We prune MA to a subset that: </a:t>
            </a:r>
          </a:p>
          <a:p>
            <a:pPr lvl="1"/>
            <a:r>
              <a:rPr lang="en-US" dirty="0" smtClean="0"/>
              <a:t>Has </a:t>
            </a:r>
            <a:r>
              <a:rPr lang="en-US" dirty="0" smtClean="0"/>
              <a:t>as many high-OA points as possible, and as few low-OA points as </a:t>
            </a:r>
            <a:r>
              <a:rPr lang="en-US" dirty="0" smtClean="0"/>
              <a:t>possible</a:t>
            </a:r>
          </a:p>
          <a:p>
            <a:pPr lvl="1"/>
            <a:r>
              <a:rPr lang="en-US" dirty="0"/>
              <a:t>Preserves </a:t>
            </a:r>
            <a:r>
              <a:rPr lang="en-US" dirty="0" smtClean="0"/>
              <a:t>MA </a:t>
            </a:r>
            <a:r>
              <a:rPr lang="en-US" dirty="0"/>
              <a:t>topology</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24</a:t>
            </a:fld>
            <a:endParaRPr lang="en-US" dirty="0"/>
          </a:p>
        </p:txBody>
      </p:sp>
      <p:pic>
        <p:nvPicPr>
          <p:cNvPr id="5" name="Picture 4"/>
          <p:cNvPicPr>
            <a:picLocks noChangeAspect="1"/>
          </p:cNvPicPr>
          <p:nvPr/>
        </p:nvPicPr>
        <p:blipFill>
          <a:blip r:embed="rId2"/>
          <a:stretch>
            <a:fillRect/>
          </a:stretch>
        </p:blipFill>
        <p:spPr>
          <a:xfrm>
            <a:off x="7292206" y="2328332"/>
            <a:ext cx="3521844" cy="4024269"/>
          </a:xfrm>
          <a:prstGeom prst="rect">
            <a:avLst/>
          </a:prstGeom>
        </p:spPr>
      </p:pic>
      <p:grpSp>
        <p:nvGrpSpPr>
          <p:cNvPr id="6" name="Group 5"/>
          <p:cNvGrpSpPr/>
          <p:nvPr/>
        </p:nvGrpSpPr>
        <p:grpSpPr>
          <a:xfrm>
            <a:off x="9480550" y="1717892"/>
            <a:ext cx="1593850" cy="1552575"/>
            <a:chOff x="2641600" y="1903412"/>
            <a:chExt cx="1593850" cy="1552575"/>
          </a:xfrm>
        </p:grpSpPr>
        <p:sp>
          <p:nvSpPr>
            <p:cNvPr id="7" name="Freeform 6"/>
            <p:cNvSpPr/>
            <p:nvPr/>
          </p:nvSpPr>
          <p:spPr>
            <a:xfrm rot="21110547">
              <a:off x="3368675"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614939">
              <a:off x="2641600"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69926">
              <a:off x="3037000"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92524"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0981"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2852738" y="2867025"/>
              <a:ext cx="476251" cy="88106"/>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43288" y="2397920"/>
              <a:ext cx="261937" cy="397667"/>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7024457">
              <a:off x="3095607" y="2574228"/>
              <a:ext cx="659858" cy="659858"/>
            </a:xfrm>
            <a:prstGeom prst="arc">
              <a:avLst>
                <a:gd name="adj1" fmla="val 18807527"/>
                <a:gd name="adj2" fmla="val 689323"/>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321498" y="278685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flipH="1">
            <a:off x="9433718" y="5923344"/>
            <a:ext cx="517180" cy="139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747000" y="5137508"/>
            <a:ext cx="375782" cy="5266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616951" y="5659877"/>
            <a:ext cx="609600" cy="657047"/>
          </a:xfrm>
          <a:prstGeom prst="rect">
            <a:avLst/>
          </a:prstGeom>
          <a:noFill/>
          <a:ln w="38100">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978532" y="5723289"/>
            <a:ext cx="1671035" cy="400110"/>
          </a:xfrm>
          <a:prstGeom prst="rect">
            <a:avLst/>
          </a:prstGeom>
          <a:noFill/>
        </p:spPr>
        <p:txBody>
          <a:bodyPr wrap="none" rtlCol="0">
            <a:spAutoFit/>
          </a:bodyPr>
          <a:lstStyle/>
          <a:p>
            <a:r>
              <a:rPr lang="en-US" sz="2000" dirty="0" smtClean="0"/>
              <a:t>Salient branch</a:t>
            </a:r>
            <a:endParaRPr lang="en-US" sz="2000" dirty="0"/>
          </a:p>
        </p:txBody>
      </p:sp>
      <p:sp>
        <p:nvSpPr>
          <p:cNvPr id="24" name="TextBox 23"/>
          <p:cNvSpPr txBox="1"/>
          <p:nvPr/>
        </p:nvSpPr>
        <p:spPr>
          <a:xfrm>
            <a:off x="6993758" y="5399488"/>
            <a:ext cx="1185954" cy="707886"/>
          </a:xfrm>
          <a:prstGeom prst="rect">
            <a:avLst/>
          </a:prstGeom>
          <a:noFill/>
        </p:spPr>
        <p:txBody>
          <a:bodyPr wrap="square" rtlCol="0">
            <a:spAutoFit/>
          </a:bodyPr>
          <a:lstStyle/>
          <a:p>
            <a:r>
              <a:rPr lang="en-US" sz="2000" dirty="0" smtClean="0"/>
              <a:t>Noisy branch</a:t>
            </a:r>
            <a:endParaRPr lang="en-US" sz="2000" dirty="0"/>
          </a:p>
        </p:txBody>
      </p:sp>
      <p:sp>
        <p:nvSpPr>
          <p:cNvPr id="25" name="Rectangle 24"/>
          <p:cNvSpPr/>
          <p:nvPr/>
        </p:nvSpPr>
        <p:spPr>
          <a:xfrm rot="2385494">
            <a:off x="7988235" y="4472769"/>
            <a:ext cx="724757" cy="364883"/>
          </a:xfrm>
          <a:prstGeom prst="rect">
            <a:avLst/>
          </a:prstGeom>
          <a:noFill/>
          <a:ln w="38100">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1931152"/>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sp>
        <p:nvSpPr>
          <p:cNvPr id="3" name="Content Placeholder 2"/>
          <p:cNvSpPr>
            <a:spLocks noGrp="1"/>
          </p:cNvSpPr>
          <p:nvPr>
            <p:ph idx="1"/>
          </p:nvPr>
        </p:nvSpPr>
        <p:spPr>
          <a:xfrm>
            <a:off x="463553" y="1587380"/>
            <a:ext cx="6400798" cy="4648200"/>
          </a:xfrm>
        </p:spPr>
        <p:txBody>
          <a:bodyPr/>
          <a:lstStyle/>
          <a:p>
            <a:r>
              <a:rPr lang="en-US" dirty="0" smtClean="0"/>
              <a:t>We prune MA to a subset that: </a:t>
            </a:r>
          </a:p>
          <a:p>
            <a:pPr lvl="1"/>
            <a:r>
              <a:rPr lang="en-US" dirty="0" smtClean="0"/>
              <a:t>Has </a:t>
            </a:r>
            <a:r>
              <a:rPr lang="en-US" dirty="0" smtClean="0"/>
              <a:t>as many high-OA points as possible, and as few low-OA points as </a:t>
            </a:r>
            <a:r>
              <a:rPr lang="en-US" dirty="0" smtClean="0"/>
              <a:t>possible</a:t>
            </a:r>
          </a:p>
          <a:p>
            <a:pPr lvl="1"/>
            <a:r>
              <a:rPr lang="en-US" dirty="0"/>
              <a:t>Preserves </a:t>
            </a:r>
            <a:r>
              <a:rPr lang="en-US" dirty="0" smtClean="0"/>
              <a:t>MA topology</a:t>
            </a:r>
          </a:p>
          <a:p>
            <a:r>
              <a:rPr lang="en-US" dirty="0" smtClean="0"/>
              <a:t>Formulated as a </a:t>
            </a:r>
            <a:r>
              <a:rPr lang="en-US" dirty="0" err="1" smtClean="0"/>
              <a:t>variational</a:t>
            </a:r>
            <a:r>
              <a:rPr lang="en-US" dirty="0" smtClean="0"/>
              <a:t> problem</a:t>
            </a:r>
          </a:p>
          <a:p>
            <a:pPr lvl="1"/>
            <a:r>
              <a:rPr lang="en-US" dirty="0" smtClean="0"/>
              <a:t>Significance measure derived from the pruned MAs</a:t>
            </a:r>
            <a:endParaRPr lang="en-US"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25</a:t>
            </a:fld>
            <a:endParaRPr lang="en-US" dirty="0"/>
          </a:p>
        </p:txBody>
      </p:sp>
      <p:pic>
        <p:nvPicPr>
          <p:cNvPr id="5" name="Picture 4"/>
          <p:cNvPicPr>
            <a:picLocks noChangeAspect="1"/>
          </p:cNvPicPr>
          <p:nvPr/>
        </p:nvPicPr>
        <p:blipFill>
          <a:blip r:embed="rId2"/>
          <a:stretch>
            <a:fillRect/>
          </a:stretch>
        </p:blipFill>
        <p:spPr>
          <a:xfrm>
            <a:off x="7292206" y="2328332"/>
            <a:ext cx="3521844" cy="4024269"/>
          </a:xfrm>
          <a:prstGeom prst="rect">
            <a:avLst/>
          </a:prstGeom>
        </p:spPr>
      </p:pic>
      <p:grpSp>
        <p:nvGrpSpPr>
          <p:cNvPr id="6" name="Group 5"/>
          <p:cNvGrpSpPr/>
          <p:nvPr/>
        </p:nvGrpSpPr>
        <p:grpSpPr>
          <a:xfrm>
            <a:off x="9480550" y="1717892"/>
            <a:ext cx="1593850" cy="1552575"/>
            <a:chOff x="2641600" y="1903412"/>
            <a:chExt cx="1593850" cy="1552575"/>
          </a:xfrm>
        </p:grpSpPr>
        <p:sp>
          <p:nvSpPr>
            <p:cNvPr id="7" name="Freeform 6"/>
            <p:cNvSpPr/>
            <p:nvPr/>
          </p:nvSpPr>
          <p:spPr>
            <a:xfrm rot="21110547">
              <a:off x="3368675" y="1903412"/>
              <a:ext cx="866775" cy="857250"/>
            </a:xfrm>
            <a:custGeom>
              <a:avLst/>
              <a:gdLst>
                <a:gd name="connsiteX0" fmla="*/ 0 w 866775"/>
                <a:gd name="connsiteY0" fmla="*/ 0 h 857250"/>
                <a:gd name="connsiteX1" fmla="*/ 339725 w 866775"/>
                <a:gd name="connsiteY1" fmla="*/ 447675 h 857250"/>
                <a:gd name="connsiteX2" fmla="*/ 866775 w 866775"/>
                <a:gd name="connsiteY2" fmla="*/ 857250 h 857250"/>
              </a:gdLst>
              <a:ahLst/>
              <a:cxnLst>
                <a:cxn ang="0">
                  <a:pos x="connsiteX0" y="connsiteY0"/>
                </a:cxn>
                <a:cxn ang="0">
                  <a:pos x="connsiteX1" y="connsiteY1"/>
                </a:cxn>
                <a:cxn ang="0">
                  <a:pos x="connsiteX2" y="connsiteY2"/>
                </a:cxn>
              </a:cxnLst>
              <a:rect l="l" t="t" r="r" b="b"/>
              <a:pathLst>
                <a:path w="866775" h="857250">
                  <a:moveTo>
                    <a:pt x="0" y="0"/>
                  </a:moveTo>
                  <a:cubicBezTo>
                    <a:pt x="97631" y="152400"/>
                    <a:pt x="195263" y="304800"/>
                    <a:pt x="339725" y="447675"/>
                  </a:cubicBezTo>
                  <a:cubicBezTo>
                    <a:pt x="484187" y="590550"/>
                    <a:pt x="675481" y="723900"/>
                    <a:pt x="866775" y="8572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rot="614939">
              <a:off x="2641600" y="2262187"/>
              <a:ext cx="463550" cy="1193800"/>
            </a:xfrm>
            <a:custGeom>
              <a:avLst/>
              <a:gdLst>
                <a:gd name="connsiteX0" fmla="*/ 0 w 463550"/>
                <a:gd name="connsiteY0" fmla="*/ 0 h 1193800"/>
                <a:gd name="connsiteX1" fmla="*/ 165100 w 463550"/>
                <a:gd name="connsiteY1" fmla="*/ 685800 h 1193800"/>
                <a:gd name="connsiteX2" fmla="*/ 463550 w 463550"/>
                <a:gd name="connsiteY2" fmla="*/ 1193800 h 1193800"/>
              </a:gdLst>
              <a:ahLst/>
              <a:cxnLst>
                <a:cxn ang="0">
                  <a:pos x="connsiteX0" y="connsiteY0"/>
                </a:cxn>
                <a:cxn ang="0">
                  <a:pos x="connsiteX1" y="connsiteY1"/>
                </a:cxn>
                <a:cxn ang="0">
                  <a:pos x="connsiteX2" y="connsiteY2"/>
                </a:cxn>
              </a:cxnLst>
              <a:rect l="l" t="t" r="r" b="b"/>
              <a:pathLst>
                <a:path w="463550" h="1193800">
                  <a:moveTo>
                    <a:pt x="0" y="0"/>
                  </a:moveTo>
                  <a:cubicBezTo>
                    <a:pt x="43921" y="243416"/>
                    <a:pt x="87842" y="486833"/>
                    <a:pt x="165100" y="685800"/>
                  </a:cubicBezTo>
                  <a:cubicBezTo>
                    <a:pt x="242358" y="884767"/>
                    <a:pt x="352954" y="1039283"/>
                    <a:pt x="463550" y="11938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69926">
              <a:off x="3037000" y="2142330"/>
              <a:ext cx="733425" cy="1108075"/>
            </a:xfrm>
            <a:custGeom>
              <a:avLst/>
              <a:gdLst>
                <a:gd name="connsiteX0" fmla="*/ 666750 w 666750"/>
                <a:gd name="connsiteY0" fmla="*/ 1149350 h 1149350"/>
                <a:gd name="connsiteX1" fmla="*/ 254000 w 666750"/>
                <a:gd name="connsiteY1" fmla="*/ 606425 h 1149350"/>
                <a:gd name="connsiteX2" fmla="*/ 0 w 666750"/>
                <a:gd name="connsiteY2" fmla="*/ 0 h 1149350"/>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54000 w 733425"/>
                <a:gd name="connsiteY1" fmla="*/ 606425 h 1108075"/>
                <a:gd name="connsiteX2" fmla="*/ 0 w 733425"/>
                <a:gd name="connsiteY2" fmla="*/ 0 h 1108075"/>
                <a:gd name="connsiteX0" fmla="*/ 733425 w 733425"/>
                <a:gd name="connsiteY0" fmla="*/ 1108075 h 1108075"/>
                <a:gd name="connsiteX1" fmla="*/ 269875 w 733425"/>
                <a:gd name="connsiteY1" fmla="*/ 600075 h 1108075"/>
                <a:gd name="connsiteX2" fmla="*/ 0 w 733425"/>
                <a:gd name="connsiteY2" fmla="*/ 0 h 1108075"/>
              </a:gdLst>
              <a:ahLst/>
              <a:cxnLst>
                <a:cxn ang="0">
                  <a:pos x="connsiteX0" y="connsiteY0"/>
                </a:cxn>
                <a:cxn ang="0">
                  <a:pos x="connsiteX1" y="connsiteY1"/>
                </a:cxn>
                <a:cxn ang="0">
                  <a:pos x="connsiteX2" y="connsiteY2"/>
                </a:cxn>
              </a:cxnLst>
              <a:rect l="l" t="t" r="r" b="b"/>
              <a:pathLst>
                <a:path w="733425" h="1108075">
                  <a:moveTo>
                    <a:pt x="733425" y="1108075"/>
                  </a:moveTo>
                  <a:cubicBezTo>
                    <a:pt x="554037" y="983191"/>
                    <a:pt x="392112" y="784754"/>
                    <a:pt x="269875" y="600075"/>
                  </a:cubicBezTo>
                  <a:cubicBezTo>
                    <a:pt x="147638" y="415396"/>
                    <a:pt x="71437" y="207433"/>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92524" y="2336005"/>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70981" y="2933699"/>
              <a:ext cx="66675" cy="666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2852738" y="2867025"/>
              <a:ext cx="476251" cy="88106"/>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43288" y="2397920"/>
              <a:ext cx="261937" cy="397667"/>
            </a:xfrm>
            <a:prstGeom prst="straightConnector1">
              <a:avLst/>
            </a:prstGeom>
            <a:ln w="1905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17024457">
              <a:off x="3095607" y="2574228"/>
              <a:ext cx="659858" cy="659858"/>
            </a:xfrm>
            <a:prstGeom prst="arc">
              <a:avLst>
                <a:gd name="adj1" fmla="val 18807527"/>
                <a:gd name="adj2" fmla="val 689323"/>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p:cNvSpPr/>
            <p:nvPr/>
          </p:nvSpPr>
          <p:spPr>
            <a:xfrm>
              <a:off x="3321498" y="2786855"/>
              <a:ext cx="121333" cy="121333"/>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65746" y="4425563"/>
            <a:ext cx="1042488" cy="1008519"/>
            <a:chOff x="7665746" y="4425563"/>
            <a:chExt cx="1042488" cy="1008519"/>
          </a:xfrm>
        </p:grpSpPr>
        <p:sp>
          <p:nvSpPr>
            <p:cNvPr id="18" name="Freeform 17"/>
            <p:cNvSpPr/>
            <p:nvPr/>
          </p:nvSpPr>
          <p:spPr>
            <a:xfrm>
              <a:off x="8076517" y="4425563"/>
              <a:ext cx="631717" cy="662263"/>
            </a:xfrm>
            <a:custGeom>
              <a:avLst/>
              <a:gdLst>
                <a:gd name="connsiteX0" fmla="*/ 535458 w 674259"/>
                <a:gd name="connsiteY0" fmla="*/ 47682 h 676374"/>
                <a:gd name="connsiteX1" fmla="*/ 37777 w 674259"/>
                <a:gd name="connsiteY1" fmla="*/ 559651 h 676374"/>
                <a:gd name="connsiteX2" fmla="*/ 47302 w 674259"/>
                <a:gd name="connsiteY2" fmla="*/ 664426 h 676374"/>
                <a:gd name="connsiteX3" fmla="*/ 147314 w 674259"/>
                <a:gd name="connsiteY3" fmla="*/ 662045 h 676374"/>
                <a:gd name="connsiteX4" fmla="*/ 171127 w 674259"/>
                <a:gd name="connsiteY4" fmla="*/ 557270 h 676374"/>
                <a:gd name="connsiteX5" fmla="*/ 652139 w 674259"/>
                <a:gd name="connsiteY5" fmla="*/ 81020 h 676374"/>
                <a:gd name="connsiteX6" fmla="*/ 535458 w 674259"/>
                <a:gd name="connsiteY6" fmla="*/ 47682 h 676374"/>
                <a:gd name="connsiteX0" fmla="*/ 535831 w 674632"/>
                <a:gd name="connsiteY0" fmla="*/ 47682 h 675180"/>
                <a:gd name="connsiteX1" fmla="*/ 38150 w 674632"/>
                <a:gd name="connsiteY1" fmla="*/ 559651 h 675180"/>
                <a:gd name="connsiteX2" fmla="*/ 47675 w 674632"/>
                <a:gd name="connsiteY2" fmla="*/ 664426 h 675180"/>
                <a:gd name="connsiteX3" fmla="*/ 157212 w 674632"/>
                <a:gd name="connsiteY3" fmla="*/ 659664 h 675180"/>
                <a:gd name="connsiteX4" fmla="*/ 171500 w 674632"/>
                <a:gd name="connsiteY4" fmla="*/ 557270 h 675180"/>
                <a:gd name="connsiteX5" fmla="*/ 652512 w 674632"/>
                <a:gd name="connsiteY5" fmla="*/ 81020 h 675180"/>
                <a:gd name="connsiteX6" fmla="*/ 535831 w 674632"/>
                <a:gd name="connsiteY6" fmla="*/ 47682 h 675180"/>
                <a:gd name="connsiteX0" fmla="*/ 535831 w 673130"/>
                <a:gd name="connsiteY0" fmla="*/ 46974 h 674733"/>
                <a:gd name="connsiteX1" fmla="*/ 38150 w 673130"/>
                <a:gd name="connsiteY1" fmla="*/ 558943 h 674733"/>
                <a:gd name="connsiteX2" fmla="*/ 47675 w 673130"/>
                <a:gd name="connsiteY2" fmla="*/ 663718 h 674733"/>
                <a:gd name="connsiteX3" fmla="*/ 157212 w 673130"/>
                <a:gd name="connsiteY3" fmla="*/ 658956 h 674733"/>
                <a:gd name="connsiteX4" fmla="*/ 188169 w 673130"/>
                <a:gd name="connsiteY4" fmla="*/ 551799 h 674733"/>
                <a:gd name="connsiteX5" fmla="*/ 652512 w 673130"/>
                <a:gd name="connsiteY5" fmla="*/ 80312 h 674733"/>
                <a:gd name="connsiteX6" fmla="*/ 535831 w 673130"/>
                <a:gd name="connsiteY6" fmla="*/ 46974 h 674733"/>
                <a:gd name="connsiteX0" fmla="*/ 536593 w 673892"/>
                <a:gd name="connsiteY0" fmla="*/ 46974 h 675948"/>
                <a:gd name="connsiteX1" fmla="*/ 38912 w 673892"/>
                <a:gd name="connsiteY1" fmla="*/ 558943 h 675948"/>
                <a:gd name="connsiteX2" fmla="*/ 48437 w 673892"/>
                <a:gd name="connsiteY2" fmla="*/ 663718 h 675948"/>
                <a:gd name="connsiteX3" fmla="*/ 177024 w 673892"/>
                <a:gd name="connsiteY3" fmla="*/ 661337 h 675948"/>
                <a:gd name="connsiteX4" fmla="*/ 188931 w 673892"/>
                <a:gd name="connsiteY4" fmla="*/ 551799 h 675948"/>
                <a:gd name="connsiteX5" fmla="*/ 653274 w 673892"/>
                <a:gd name="connsiteY5" fmla="*/ 80312 h 675948"/>
                <a:gd name="connsiteX6" fmla="*/ 536593 w 673892"/>
                <a:gd name="connsiteY6" fmla="*/ 46974 h 675948"/>
                <a:gd name="connsiteX0" fmla="*/ 536593 w 673892"/>
                <a:gd name="connsiteY0" fmla="*/ 46974 h 680599"/>
                <a:gd name="connsiteX1" fmla="*/ 38912 w 673892"/>
                <a:gd name="connsiteY1" fmla="*/ 558943 h 680599"/>
                <a:gd name="connsiteX2" fmla="*/ 48437 w 673892"/>
                <a:gd name="connsiteY2" fmla="*/ 670862 h 680599"/>
                <a:gd name="connsiteX3" fmla="*/ 177024 w 673892"/>
                <a:gd name="connsiteY3" fmla="*/ 661337 h 680599"/>
                <a:gd name="connsiteX4" fmla="*/ 188931 w 673892"/>
                <a:gd name="connsiteY4" fmla="*/ 551799 h 680599"/>
                <a:gd name="connsiteX5" fmla="*/ 653274 w 673892"/>
                <a:gd name="connsiteY5" fmla="*/ 80312 h 680599"/>
                <a:gd name="connsiteX6" fmla="*/ 536593 w 673892"/>
                <a:gd name="connsiteY6" fmla="*/ 46974 h 680599"/>
                <a:gd name="connsiteX0" fmla="*/ 537177 w 674476"/>
                <a:gd name="connsiteY0" fmla="*/ 46974 h 692122"/>
                <a:gd name="connsiteX1" fmla="*/ 39496 w 674476"/>
                <a:gd name="connsiteY1" fmla="*/ 558943 h 692122"/>
                <a:gd name="connsiteX2" fmla="*/ 49021 w 674476"/>
                <a:gd name="connsiteY2" fmla="*/ 670862 h 692122"/>
                <a:gd name="connsiteX3" fmla="*/ 177608 w 674476"/>
                <a:gd name="connsiteY3" fmla="*/ 661337 h 692122"/>
                <a:gd name="connsiteX4" fmla="*/ 189515 w 674476"/>
                <a:gd name="connsiteY4" fmla="*/ 551799 h 692122"/>
                <a:gd name="connsiteX5" fmla="*/ 653858 w 674476"/>
                <a:gd name="connsiteY5" fmla="*/ 80312 h 692122"/>
                <a:gd name="connsiteX6" fmla="*/ 537177 w 674476"/>
                <a:gd name="connsiteY6" fmla="*/ 46974 h 692122"/>
                <a:gd name="connsiteX0" fmla="*/ 515032 w 651644"/>
                <a:gd name="connsiteY0" fmla="*/ 43409 h 680677"/>
                <a:gd name="connsiteX1" fmla="*/ 48307 w 651644"/>
                <a:gd name="connsiteY1" fmla="*/ 505371 h 680677"/>
                <a:gd name="connsiteX2" fmla="*/ 26876 w 651644"/>
                <a:gd name="connsiteY2" fmla="*/ 667297 h 680677"/>
                <a:gd name="connsiteX3" fmla="*/ 155463 w 651644"/>
                <a:gd name="connsiteY3" fmla="*/ 657772 h 680677"/>
                <a:gd name="connsiteX4" fmla="*/ 167370 w 651644"/>
                <a:gd name="connsiteY4" fmla="*/ 548234 h 680677"/>
                <a:gd name="connsiteX5" fmla="*/ 631713 w 651644"/>
                <a:gd name="connsiteY5" fmla="*/ 76747 h 680677"/>
                <a:gd name="connsiteX6" fmla="*/ 515032 w 651644"/>
                <a:gd name="connsiteY6" fmla="*/ 43409 h 680677"/>
                <a:gd name="connsiteX0" fmla="*/ 515032 w 635895"/>
                <a:gd name="connsiteY0" fmla="*/ 41993 h 679261"/>
                <a:gd name="connsiteX1" fmla="*/ 48307 w 635895"/>
                <a:gd name="connsiteY1" fmla="*/ 503955 h 679261"/>
                <a:gd name="connsiteX2" fmla="*/ 26876 w 635895"/>
                <a:gd name="connsiteY2" fmla="*/ 665881 h 679261"/>
                <a:gd name="connsiteX3" fmla="*/ 155463 w 635895"/>
                <a:gd name="connsiteY3" fmla="*/ 656356 h 679261"/>
                <a:gd name="connsiteX4" fmla="*/ 167370 w 635895"/>
                <a:gd name="connsiteY4" fmla="*/ 546818 h 679261"/>
                <a:gd name="connsiteX5" fmla="*/ 631713 w 635895"/>
                <a:gd name="connsiteY5" fmla="*/ 75331 h 679261"/>
                <a:gd name="connsiteX6" fmla="*/ 515032 w 635895"/>
                <a:gd name="connsiteY6" fmla="*/ 41993 h 679261"/>
                <a:gd name="connsiteX0" fmla="*/ 515032 w 631717"/>
                <a:gd name="connsiteY0" fmla="*/ 41993 h 679261"/>
                <a:gd name="connsiteX1" fmla="*/ 48307 w 631717"/>
                <a:gd name="connsiteY1" fmla="*/ 503955 h 679261"/>
                <a:gd name="connsiteX2" fmla="*/ 26876 w 631717"/>
                <a:gd name="connsiteY2" fmla="*/ 665881 h 679261"/>
                <a:gd name="connsiteX3" fmla="*/ 155463 w 631717"/>
                <a:gd name="connsiteY3" fmla="*/ 656356 h 679261"/>
                <a:gd name="connsiteX4" fmla="*/ 167370 w 631717"/>
                <a:gd name="connsiteY4" fmla="*/ 546818 h 679261"/>
                <a:gd name="connsiteX5" fmla="*/ 631713 w 631717"/>
                <a:gd name="connsiteY5" fmla="*/ 75331 h 679261"/>
                <a:gd name="connsiteX6" fmla="*/ 515032 w 631717"/>
                <a:gd name="connsiteY6" fmla="*/ 41993 h 679261"/>
                <a:gd name="connsiteX0" fmla="*/ 515032 w 631717"/>
                <a:gd name="connsiteY0" fmla="*/ 24995 h 662263"/>
                <a:gd name="connsiteX1" fmla="*/ 48307 w 631717"/>
                <a:gd name="connsiteY1" fmla="*/ 486957 h 662263"/>
                <a:gd name="connsiteX2" fmla="*/ 26876 w 631717"/>
                <a:gd name="connsiteY2" fmla="*/ 648883 h 662263"/>
                <a:gd name="connsiteX3" fmla="*/ 155463 w 631717"/>
                <a:gd name="connsiteY3" fmla="*/ 639358 h 662263"/>
                <a:gd name="connsiteX4" fmla="*/ 167370 w 631717"/>
                <a:gd name="connsiteY4" fmla="*/ 529820 h 662263"/>
                <a:gd name="connsiteX5" fmla="*/ 631713 w 631717"/>
                <a:gd name="connsiteY5" fmla="*/ 58333 h 662263"/>
                <a:gd name="connsiteX6" fmla="*/ 515032 w 631717"/>
                <a:gd name="connsiteY6" fmla="*/ 24995 h 66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717" h="662263">
                  <a:moveTo>
                    <a:pt x="515032" y="24995"/>
                  </a:moveTo>
                  <a:cubicBezTo>
                    <a:pt x="439229" y="55950"/>
                    <a:pt x="129666" y="382976"/>
                    <a:pt x="48307" y="486957"/>
                  </a:cubicBezTo>
                  <a:cubicBezTo>
                    <a:pt x="-33052" y="590938"/>
                    <a:pt x="9017" y="623483"/>
                    <a:pt x="26876" y="648883"/>
                  </a:cubicBezTo>
                  <a:cubicBezTo>
                    <a:pt x="44735" y="674283"/>
                    <a:pt x="132047" y="659202"/>
                    <a:pt x="155463" y="639358"/>
                  </a:cubicBezTo>
                  <a:cubicBezTo>
                    <a:pt x="178879" y="619514"/>
                    <a:pt x="83232" y="626658"/>
                    <a:pt x="167370" y="529820"/>
                  </a:cubicBezTo>
                  <a:cubicBezTo>
                    <a:pt x="251507" y="432983"/>
                    <a:pt x="633300" y="137709"/>
                    <a:pt x="631713" y="58333"/>
                  </a:cubicBezTo>
                  <a:cubicBezTo>
                    <a:pt x="630126" y="-21043"/>
                    <a:pt x="590835" y="-5960"/>
                    <a:pt x="515032" y="24995"/>
                  </a:cubicBezTo>
                  <a:close/>
                </a:path>
              </a:pathLst>
            </a:custGeom>
            <a:noFill/>
            <a:ln w="19050">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7665746" y="5087826"/>
              <a:ext cx="393688" cy="346256"/>
            </a:xfrm>
            <a:prstGeom prst="rect">
              <a:avLst/>
            </a:prstGeom>
          </p:spPr>
        </p:pic>
      </p:grpSp>
      <p:sp>
        <p:nvSpPr>
          <p:cNvPr id="28" name="TextBox 27"/>
          <p:cNvSpPr txBox="1"/>
          <p:nvPr/>
        </p:nvSpPr>
        <p:spPr>
          <a:xfrm>
            <a:off x="5938014" y="5080139"/>
            <a:ext cx="1693061" cy="707886"/>
          </a:xfrm>
          <a:prstGeom prst="rect">
            <a:avLst/>
          </a:prstGeom>
          <a:noFill/>
        </p:spPr>
        <p:txBody>
          <a:bodyPr wrap="square" rtlCol="0">
            <a:spAutoFit/>
          </a:bodyPr>
          <a:lstStyle/>
          <a:p>
            <a:r>
              <a:rPr lang="en-US" sz="2000" dirty="0" smtClean="0"/>
              <a:t>(few high-OA, many low-OA)</a:t>
            </a:r>
            <a:endParaRPr lang="en-US" sz="2000" dirty="0"/>
          </a:p>
        </p:txBody>
      </p:sp>
      <p:grpSp>
        <p:nvGrpSpPr>
          <p:cNvPr id="30" name="Group 29"/>
          <p:cNvGrpSpPr/>
          <p:nvPr/>
        </p:nvGrpSpPr>
        <p:grpSpPr>
          <a:xfrm>
            <a:off x="8387063" y="5557058"/>
            <a:ext cx="3589020" cy="707886"/>
            <a:chOff x="8387063" y="5557058"/>
            <a:chExt cx="3589020" cy="707886"/>
          </a:xfrm>
        </p:grpSpPr>
        <p:grpSp>
          <p:nvGrpSpPr>
            <p:cNvPr id="22" name="Group 21"/>
            <p:cNvGrpSpPr/>
            <p:nvPr/>
          </p:nvGrpSpPr>
          <p:grpSpPr>
            <a:xfrm>
              <a:off x="8387063" y="5730084"/>
              <a:ext cx="1565192" cy="346256"/>
              <a:chOff x="8387063" y="5730084"/>
              <a:chExt cx="1565192" cy="346256"/>
            </a:xfrm>
          </p:grpSpPr>
          <p:sp>
            <p:nvSpPr>
              <p:cNvPr id="19" name="Freeform 18"/>
              <p:cNvSpPr/>
              <p:nvPr/>
            </p:nvSpPr>
            <p:spPr>
              <a:xfrm>
                <a:off x="8387063" y="5730084"/>
                <a:ext cx="1061234" cy="282737"/>
              </a:xfrm>
              <a:custGeom>
                <a:avLst/>
                <a:gdLst>
                  <a:gd name="connsiteX0" fmla="*/ 45291 w 1115793"/>
                  <a:gd name="connsiteY0" fmla="*/ 122806 h 281451"/>
                  <a:gd name="connsiteX1" fmla="*/ 612028 w 1115793"/>
                  <a:gd name="connsiteY1" fmla="*/ 1362 h 281451"/>
                  <a:gd name="connsiteX2" fmla="*/ 1093041 w 1115793"/>
                  <a:gd name="connsiteY2" fmla="*/ 208531 h 281451"/>
                  <a:gd name="connsiteX3" fmla="*/ 995410 w 1115793"/>
                  <a:gd name="connsiteY3" fmla="*/ 279968 h 281451"/>
                  <a:gd name="connsiteX4" fmla="*/ 621553 w 1115793"/>
                  <a:gd name="connsiteY4" fmla="*/ 153762 h 281451"/>
                  <a:gd name="connsiteX5" fmla="*/ 100060 w 1115793"/>
                  <a:gd name="connsiteY5" fmla="*/ 203768 h 281451"/>
                  <a:gd name="connsiteX6" fmla="*/ 45291 w 1115793"/>
                  <a:gd name="connsiteY6" fmla="*/ 122806 h 281451"/>
                  <a:gd name="connsiteX0" fmla="*/ 56849 w 1091633"/>
                  <a:gd name="connsiteY0" fmla="*/ 91425 h 283407"/>
                  <a:gd name="connsiteX1" fmla="*/ 587868 w 1091633"/>
                  <a:gd name="connsiteY1" fmla="*/ 3318 h 283407"/>
                  <a:gd name="connsiteX2" fmla="*/ 1068881 w 1091633"/>
                  <a:gd name="connsiteY2" fmla="*/ 210487 h 283407"/>
                  <a:gd name="connsiteX3" fmla="*/ 971250 w 1091633"/>
                  <a:gd name="connsiteY3" fmla="*/ 281924 h 283407"/>
                  <a:gd name="connsiteX4" fmla="*/ 597393 w 1091633"/>
                  <a:gd name="connsiteY4" fmla="*/ 155718 h 283407"/>
                  <a:gd name="connsiteX5" fmla="*/ 75900 w 1091633"/>
                  <a:gd name="connsiteY5" fmla="*/ 205724 h 283407"/>
                  <a:gd name="connsiteX6" fmla="*/ 56849 w 1091633"/>
                  <a:gd name="connsiteY6" fmla="*/ 91425 h 283407"/>
                  <a:gd name="connsiteX0" fmla="*/ 56849 w 1091633"/>
                  <a:gd name="connsiteY0" fmla="*/ 70145 h 285940"/>
                  <a:gd name="connsiteX1" fmla="*/ 587868 w 1091633"/>
                  <a:gd name="connsiteY1" fmla="*/ 5851 h 285940"/>
                  <a:gd name="connsiteX2" fmla="*/ 1068881 w 1091633"/>
                  <a:gd name="connsiteY2" fmla="*/ 213020 h 285940"/>
                  <a:gd name="connsiteX3" fmla="*/ 971250 w 1091633"/>
                  <a:gd name="connsiteY3" fmla="*/ 284457 h 285940"/>
                  <a:gd name="connsiteX4" fmla="*/ 597393 w 1091633"/>
                  <a:gd name="connsiteY4" fmla="*/ 158251 h 285940"/>
                  <a:gd name="connsiteX5" fmla="*/ 75900 w 1091633"/>
                  <a:gd name="connsiteY5" fmla="*/ 208257 h 285940"/>
                  <a:gd name="connsiteX6" fmla="*/ 56849 w 1091633"/>
                  <a:gd name="connsiteY6" fmla="*/ 70145 h 285940"/>
                  <a:gd name="connsiteX0" fmla="*/ 56849 w 1089571"/>
                  <a:gd name="connsiteY0" fmla="*/ 69319 h 284292"/>
                  <a:gd name="connsiteX1" fmla="*/ 587868 w 1089571"/>
                  <a:gd name="connsiteY1" fmla="*/ 5025 h 284292"/>
                  <a:gd name="connsiteX2" fmla="*/ 1066500 w 1089571"/>
                  <a:gd name="connsiteY2" fmla="*/ 197906 h 284292"/>
                  <a:gd name="connsiteX3" fmla="*/ 971250 w 1089571"/>
                  <a:gd name="connsiteY3" fmla="*/ 283631 h 284292"/>
                  <a:gd name="connsiteX4" fmla="*/ 597393 w 1089571"/>
                  <a:gd name="connsiteY4" fmla="*/ 157425 h 284292"/>
                  <a:gd name="connsiteX5" fmla="*/ 75900 w 1089571"/>
                  <a:gd name="connsiteY5" fmla="*/ 207431 h 284292"/>
                  <a:gd name="connsiteX6" fmla="*/ 56849 w 1089571"/>
                  <a:gd name="connsiteY6" fmla="*/ 69319 h 284292"/>
                  <a:gd name="connsiteX0" fmla="*/ 56849 w 1083573"/>
                  <a:gd name="connsiteY0" fmla="*/ 69319 h 284392"/>
                  <a:gd name="connsiteX1" fmla="*/ 587868 w 1083573"/>
                  <a:gd name="connsiteY1" fmla="*/ 5025 h 284392"/>
                  <a:gd name="connsiteX2" fmla="*/ 1066500 w 1083573"/>
                  <a:gd name="connsiteY2" fmla="*/ 197906 h 284392"/>
                  <a:gd name="connsiteX3" fmla="*/ 971250 w 1083573"/>
                  <a:gd name="connsiteY3" fmla="*/ 283631 h 284392"/>
                  <a:gd name="connsiteX4" fmla="*/ 597393 w 1083573"/>
                  <a:gd name="connsiteY4" fmla="*/ 157425 h 284392"/>
                  <a:gd name="connsiteX5" fmla="*/ 75900 w 1083573"/>
                  <a:gd name="connsiteY5" fmla="*/ 207431 h 284392"/>
                  <a:gd name="connsiteX6" fmla="*/ 56849 w 1083573"/>
                  <a:gd name="connsiteY6" fmla="*/ 69319 h 284392"/>
                  <a:gd name="connsiteX0" fmla="*/ 56849 w 1082398"/>
                  <a:gd name="connsiteY0" fmla="*/ 69319 h 285166"/>
                  <a:gd name="connsiteX1" fmla="*/ 587868 w 1082398"/>
                  <a:gd name="connsiteY1" fmla="*/ 5025 h 285166"/>
                  <a:gd name="connsiteX2" fmla="*/ 1066500 w 1082398"/>
                  <a:gd name="connsiteY2" fmla="*/ 197906 h 285166"/>
                  <a:gd name="connsiteX3" fmla="*/ 971250 w 1082398"/>
                  <a:gd name="connsiteY3" fmla="*/ 283631 h 285166"/>
                  <a:gd name="connsiteX4" fmla="*/ 597393 w 1082398"/>
                  <a:gd name="connsiteY4" fmla="*/ 157425 h 285166"/>
                  <a:gd name="connsiteX5" fmla="*/ 75900 w 1082398"/>
                  <a:gd name="connsiteY5" fmla="*/ 207431 h 285166"/>
                  <a:gd name="connsiteX6" fmla="*/ 56849 w 1082398"/>
                  <a:gd name="connsiteY6" fmla="*/ 69319 h 285166"/>
                  <a:gd name="connsiteX0" fmla="*/ 56849 w 1061234"/>
                  <a:gd name="connsiteY0" fmla="*/ 68260 h 282737"/>
                  <a:gd name="connsiteX1" fmla="*/ 587868 w 1061234"/>
                  <a:gd name="connsiteY1" fmla="*/ 3966 h 282737"/>
                  <a:gd name="connsiteX2" fmla="*/ 1040307 w 1061234"/>
                  <a:gd name="connsiteY2" fmla="*/ 177797 h 282737"/>
                  <a:gd name="connsiteX3" fmla="*/ 971250 w 1061234"/>
                  <a:gd name="connsiteY3" fmla="*/ 282572 h 282737"/>
                  <a:gd name="connsiteX4" fmla="*/ 597393 w 1061234"/>
                  <a:gd name="connsiteY4" fmla="*/ 156366 h 282737"/>
                  <a:gd name="connsiteX5" fmla="*/ 75900 w 1061234"/>
                  <a:gd name="connsiteY5" fmla="*/ 206372 h 282737"/>
                  <a:gd name="connsiteX6" fmla="*/ 56849 w 1061234"/>
                  <a:gd name="connsiteY6" fmla="*/ 68260 h 2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1234" h="282737">
                    <a:moveTo>
                      <a:pt x="56849" y="68260"/>
                    </a:moveTo>
                    <a:cubicBezTo>
                      <a:pt x="142177" y="34526"/>
                      <a:pt x="423958" y="-14290"/>
                      <a:pt x="587868" y="3966"/>
                    </a:cubicBezTo>
                    <a:cubicBezTo>
                      <a:pt x="751778" y="22222"/>
                      <a:pt x="990697" y="124219"/>
                      <a:pt x="1040307" y="177797"/>
                    </a:cubicBezTo>
                    <a:cubicBezTo>
                      <a:pt x="1089917" y="231375"/>
                      <a:pt x="1045069" y="286144"/>
                      <a:pt x="971250" y="282572"/>
                    </a:cubicBezTo>
                    <a:cubicBezTo>
                      <a:pt x="897431" y="279000"/>
                      <a:pt x="746618" y="169066"/>
                      <a:pt x="597393" y="156366"/>
                    </a:cubicBezTo>
                    <a:cubicBezTo>
                      <a:pt x="448168" y="143666"/>
                      <a:pt x="165991" y="221056"/>
                      <a:pt x="75900" y="206372"/>
                    </a:cubicBezTo>
                    <a:cubicBezTo>
                      <a:pt x="-14191" y="191688"/>
                      <a:pt x="-28479" y="101994"/>
                      <a:pt x="56849" y="68260"/>
                    </a:cubicBezTo>
                    <a:close/>
                  </a:path>
                </a:pathLst>
              </a:custGeom>
              <a:noFill/>
              <a:ln w="19050">
                <a:solidFill>
                  <a:schemeClr val="tx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4"/>
              <a:stretch>
                <a:fillRect/>
              </a:stretch>
            </p:blipFill>
            <p:spPr>
              <a:xfrm>
                <a:off x="9558567" y="5730084"/>
                <a:ext cx="393688" cy="346256"/>
              </a:xfrm>
              <a:prstGeom prst="rect">
                <a:avLst/>
              </a:prstGeom>
            </p:spPr>
          </p:pic>
        </p:grpSp>
        <p:sp>
          <p:nvSpPr>
            <p:cNvPr id="29" name="TextBox 28"/>
            <p:cNvSpPr txBox="1"/>
            <p:nvPr/>
          </p:nvSpPr>
          <p:spPr>
            <a:xfrm>
              <a:off x="10147802" y="5557058"/>
              <a:ext cx="1828281" cy="707886"/>
            </a:xfrm>
            <a:prstGeom prst="rect">
              <a:avLst/>
            </a:prstGeom>
            <a:noFill/>
          </p:spPr>
          <p:txBody>
            <a:bodyPr wrap="square" rtlCol="0">
              <a:spAutoFit/>
            </a:bodyPr>
            <a:lstStyle/>
            <a:p>
              <a:r>
                <a:rPr lang="en-US" sz="2000" dirty="0" smtClean="0"/>
                <a:t>(few low-OA, many high-OA)</a:t>
              </a:r>
              <a:endParaRPr lang="en-US" sz="2000" dirty="0"/>
            </a:p>
          </p:txBody>
        </p:sp>
      </p:grpSp>
    </p:spTree>
    <p:extLst>
      <p:ext uri="{BB962C8B-B14F-4D97-AF65-F5344CB8AC3E}">
        <p14:creationId xmlns:p14="http://schemas.microsoft.com/office/powerpoint/2010/main" val="1669679203"/>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Formulation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3552" y="1587380"/>
                <a:ext cx="6872799" cy="4648200"/>
              </a:xfrm>
            </p:spPr>
            <p:txBody>
              <a:bodyPr/>
              <a:lstStyle/>
              <a:p>
                <a:r>
                  <a:rPr lang="en-US" dirty="0" smtClean="0"/>
                  <a:t>Consider a discrete MA as </a:t>
                </a:r>
                <a:r>
                  <a:rPr lang="en-US" dirty="0" smtClean="0"/>
                  <a:t>an Euclidean </a:t>
                </a:r>
                <a:r>
                  <a:rPr lang="en-US" dirty="0" smtClean="0"/>
                  <a:t>graph </a:t>
                </a:r>
                <a14:m>
                  <m:oMath xmlns:m="http://schemas.openxmlformats.org/officeDocument/2006/math">
                    <m:r>
                      <a:rPr lang="en-US" b="0" i="1" smtClean="0">
                        <a:latin typeface="Cambria Math" panose="02040503050406030204" pitchFamily="18" charset="0"/>
                      </a:rPr>
                      <m:t>𝑀</m:t>
                    </m:r>
                  </m:oMath>
                </a14:m>
                <a:r>
                  <a:rPr lang="en-US" dirty="0" smtClean="0"/>
                  <a:t> </a:t>
                </a:r>
              </a:p>
              <a:p>
                <a:pPr lvl="1"/>
                <a:r>
                  <a:rPr lang="en-US" dirty="0" smtClean="0"/>
                  <a:t>Each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smtClean="0"/>
                  <a:t> equipped with object angle </a:t>
                </a:r>
                <a14:m>
                  <m:oMath xmlns:m="http://schemas.openxmlformats.org/officeDocument/2006/math">
                    <m:r>
                      <a:rPr lang="en-US" b="0" i="1" smtClean="0">
                        <a:latin typeface="Cambria Math" panose="02040503050406030204" pitchFamily="18" charset="0"/>
                      </a:rPr>
                      <m:t>𝑂𝐴</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endParaRPr lang="en-US" dirty="0" smtClean="0"/>
              </a:p>
              <a:p>
                <a:r>
                  <a:rPr lang="en-US" dirty="0" smtClean="0"/>
                  <a:t>Example: </a:t>
                </a:r>
                <a:r>
                  <a:rPr lang="en-US" dirty="0" err="1" smtClean="0"/>
                  <a:t>Voronoi</a:t>
                </a:r>
                <a:r>
                  <a:rPr lang="en-US" dirty="0" smtClean="0"/>
                  <a:t> skeleton</a:t>
                </a:r>
              </a:p>
              <a:p>
                <a:pPr lvl="1"/>
                <a:r>
                  <a:rPr lang="en-US" dirty="0" smtClean="0"/>
                  <a:t>Interior elements of the </a:t>
                </a:r>
                <a:r>
                  <a:rPr lang="en-US" dirty="0" err="1" smtClean="0"/>
                  <a:t>Voronoi</a:t>
                </a:r>
                <a:r>
                  <a:rPr lang="en-US" dirty="0" smtClean="0"/>
                  <a:t> Diagram of boundary samples</a:t>
                </a:r>
              </a:p>
              <a:p>
                <a:pPr lvl="1"/>
                <a:r>
                  <a:rPr lang="en-US" dirty="0" smtClean="0"/>
                  <a:t>Provably good approximation to </a:t>
                </a:r>
                <a:r>
                  <a:rPr lang="en-US" dirty="0" smtClean="0"/>
                  <a:t>MA</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3552" y="1587380"/>
                <a:ext cx="6872799" cy="4648200"/>
              </a:xfrm>
              <a:blipFill>
                <a:blip r:embed="rId2"/>
                <a:stretch>
                  <a:fillRect l="-2130" t="-196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4FF9159-C67C-4C1B-88E3-1706C5186037}" type="slidenum">
              <a:rPr lang="en-US" smtClean="0"/>
              <a:t>26</a:t>
            </a:fld>
            <a:endParaRPr lang="en-US" dirty="0"/>
          </a:p>
        </p:txBody>
      </p:sp>
      <p:grpSp>
        <p:nvGrpSpPr>
          <p:cNvPr id="35" name="Group 34"/>
          <p:cNvGrpSpPr/>
          <p:nvPr/>
        </p:nvGrpSpPr>
        <p:grpSpPr>
          <a:xfrm>
            <a:off x="8040937" y="2445312"/>
            <a:ext cx="3253904" cy="2772826"/>
            <a:chOff x="7700401" y="2338107"/>
            <a:chExt cx="3253904" cy="2772826"/>
          </a:xfrm>
        </p:grpSpPr>
        <p:sp>
          <p:nvSpPr>
            <p:cNvPr id="11" name="Freeform 10"/>
            <p:cNvSpPr/>
            <p:nvPr/>
          </p:nvSpPr>
          <p:spPr>
            <a:xfrm>
              <a:off x="7700401" y="3523179"/>
              <a:ext cx="3253904" cy="638438"/>
            </a:xfrm>
            <a:custGeom>
              <a:avLst/>
              <a:gdLst>
                <a:gd name="connsiteX0" fmla="*/ 0 w 4140200"/>
                <a:gd name="connsiteY0" fmla="*/ 76200 h 666750"/>
                <a:gd name="connsiteX1" fmla="*/ 1346200 w 4140200"/>
                <a:gd name="connsiteY1" fmla="*/ 539750 h 666750"/>
                <a:gd name="connsiteX2" fmla="*/ 2781300 w 4140200"/>
                <a:gd name="connsiteY2" fmla="*/ 0 h 666750"/>
                <a:gd name="connsiteX3" fmla="*/ 4140200 w 4140200"/>
                <a:gd name="connsiteY3" fmla="*/ 666750 h 666750"/>
                <a:gd name="connsiteX0" fmla="*/ 0 w 4673420"/>
                <a:gd name="connsiteY0" fmla="*/ 76200 h 924373"/>
                <a:gd name="connsiteX1" fmla="*/ 1346200 w 4673420"/>
                <a:gd name="connsiteY1" fmla="*/ 539750 h 924373"/>
                <a:gd name="connsiteX2" fmla="*/ 2781300 w 4673420"/>
                <a:gd name="connsiteY2" fmla="*/ 0 h 924373"/>
                <a:gd name="connsiteX3" fmla="*/ 4673420 w 4673420"/>
                <a:gd name="connsiteY3" fmla="*/ 924373 h 924373"/>
                <a:gd name="connsiteX0" fmla="*/ 0 w 4673420"/>
                <a:gd name="connsiteY0" fmla="*/ 76200 h 924373"/>
                <a:gd name="connsiteX1" fmla="*/ 1346200 w 4673420"/>
                <a:gd name="connsiteY1" fmla="*/ 539750 h 924373"/>
                <a:gd name="connsiteX2" fmla="*/ 2781300 w 4673420"/>
                <a:gd name="connsiteY2" fmla="*/ 0 h 924373"/>
                <a:gd name="connsiteX3" fmla="*/ 4673420 w 4673420"/>
                <a:gd name="connsiteY3" fmla="*/ 924373 h 924373"/>
                <a:gd name="connsiteX0" fmla="*/ 0 w 5116771"/>
                <a:gd name="connsiteY0" fmla="*/ 0 h 1003945"/>
                <a:gd name="connsiteX1" fmla="*/ 1789551 w 5116771"/>
                <a:gd name="connsiteY1" fmla="*/ 619322 h 1003945"/>
                <a:gd name="connsiteX2" fmla="*/ 3224651 w 5116771"/>
                <a:gd name="connsiteY2" fmla="*/ 79572 h 1003945"/>
                <a:gd name="connsiteX3" fmla="*/ 5116771 w 5116771"/>
                <a:gd name="connsiteY3" fmla="*/ 1003945 h 1003945"/>
              </a:gdLst>
              <a:ahLst/>
              <a:cxnLst>
                <a:cxn ang="0">
                  <a:pos x="connsiteX0" y="connsiteY0"/>
                </a:cxn>
                <a:cxn ang="0">
                  <a:pos x="connsiteX1" y="connsiteY1"/>
                </a:cxn>
                <a:cxn ang="0">
                  <a:pos x="connsiteX2" y="connsiteY2"/>
                </a:cxn>
                <a:cxn ang="0">
                  <a:pos x="connsiteX3" y="connsiteY3"/>
                </a:cxn>
              </a:cxnLst>
              <a:rect l="l" t="t" r="r" b="b"/>
              <a:pathLst>
                <a:path w="5116771" h="1003945">
                  <a:moveTo>
                    <a:pt x="0" y="0"/>
                  </a:moveTo>
                  <a:lnTo>
                    <a:pt x="1789551" y="619322"/>
                  </a:lnTo>
                  <a:lnTo>
                    <a:pt x="3224651" y="79572"/>
                  </a:lnTo>
                  <a:lnTo>
                    <a:pt x="5116771" y="1003945"/>
                  </a:ln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 name="Straight Connector 11"/>
            <p:cNvCxnSpPr/>
            <p:nvPr/>
          </p:nvCxnSpPr>
          <p:spPr>
            <a:xfrm>
              <a:off x="9520877" y="2338107"/>
              <a:ext cx="230175" cy="1235674"/>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838429" y="3912986"/>
              <a:ext cx="35783" cy="1197947"/>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8780890" y="3866812"/>
              <a:ext cx="116470" cy="1164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9691179" y="3521443"/>
              <a:ext cx="116470" cy="1164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6" name="TextBox 15"/>
                <p:cNvSpPr txBox="1"/>
                <p:nvPr/>
              </p:nvSpPr>
              <p:spPr>
                <a:xfrm>
                  <a:off x="10242640" y="3429477"/>
                  <a:ext cx="5223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0242640" y="3429477"/>
                  <a:ext cx="522386" cy="461665"/>
                </a:xfrm>
                <a:prstGeom prst="rect">
                  <a:avLst/>
                </a:prstGeom>
                <a:blipFill>
                  <a:blip r:embed="rId3"/>
                  <a:stretch>
                    <a:fillRect/>
                  </a:stretch>
                </a:blipFill>
              </p:spPr>
              <p:txBody>
                <a:bodyPr/>
                <a:lstStyle/>
                <a:p>
                  <a:r>
                    <a:rPr lang="en-US">
                      <a:noFill/>
                    </a:rPr>
                    <a:t> </a:t>
                  </a:r>
                </a:p>
              </p:txBody>
            </p:sp>
          </mc:Fallback>
        </mc:AlternateContent>
      </p:grpSp>
      <p:grpSp>
        <p:nvGrpSpPr>
          <p:cNvPr id="34" name="Group 33"/>
          <p:cNvGrpSpPr/>
          <p:nvPr/>
        </p:nvGrpSpPr>
        <p:grpSpPr>
          <a:xfrm>
            <a:off x="7886757" y="1728351"/>
            <a:ext cx="3303207" cy="3309454"/>
            <a:chOff x="7546221" y="1621146"/>
            <a:chExt cx="3303207" cy="3309454"/>
          </a:xfrm>
        </p:grpSpPr>
        <p:sp>
          <p:nvSpPr>
            <p:cNvPr id="7" name="Oval 6"/>
            <p:cNvSpPr/>
            <p:nvPr/>
          </p:nvSpPr>
          <p:spPr>
            <a:xfrm>
              <a:off x="8802491" y="2954869"/>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Oval 7"/>
            <p:cNvSpPr/>
            <p:nvPr/>
          </p:nvSpPr>
          <p:spPr>
            <a:xfrm>
              <a:off x="10345064" y="2664100"/>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8"/>
            <p:cNvSpPr/>
            <p:nvPr/>
          </p:nvSpPr>
          <p:spPr>
            <a:xfrm>
              <a:off x="8204845" y="4608072"/>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9419261" y="4608887"/>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Freeform 21"/>
            <p:cNvSpPr/>
            <p:nvPr/>
          </p:nvSpPr>
          <p:spPr>
            <a:xfrm>
              <a:off x="7675442" y="2418870"/>
              <a:ext cx="3173986" cy="576902"/>
            </a:xfrm>
            <a:custGeom>
              <a:avLst/>
              <a:gdLst>
                <a:gd name="connsiteX0" fmla="*/ 0 w 5372100"/>
                <a:gd name="connsiteY0" fmla="*/ 1162050 h 1284113"/>
                <a:gd name="connsiteX1" fmla="*/ 1828800 w 5372100"/>
                <a:gd name="connsiteY1" fmla="*/ 1263650 h 1284113"/>
                <a:gd name="connsiteX2" fmla="*/ 4254500 w 5372100"/>
                <a:gd name="connsiteY2" fmla="*/ 806450 h 1284113"/>
                <a:gd name="connsiteX3" fmla="*/ 5372100 w 5372100"/>
                <a:gd name="connsiteY3" fmla="*/ 0 h 1284113"/>
                <a:gd name="connsiteX0" fmla="*/ 0 w 5372100"/>
                <a:gd name="connsiteY0" fmla="*/ 1162050 h 1284113"/>
                <a:gd name="connsiteX1" fmla="*/ 1828800 w 5372100"/>
                <a:gd name="connsiteY1" fmla="*/ 1263650 h 1284113"/>
                <a:gd name="connsiteX2" fmla="*/ 4254500 w 5372100"/>
                <a:gd name="connsiteY2" fmla="*/ 806450 h 1284113"/>
                <a:gd name="connsiteX3" fmla="*/ 5372100 w 5372100"/>
                <a:gd name="connsiteY3" fmla="*/ 0 h 1284113"/>
                <a:gd name="connsiteX0" fmla="*/ 0 w 4991100"/>
                <a:gd name="connsiteY0" fmla="*/ 793750 h 915813"/>
                <a:gd name="connsiteX1" fmla="*/ 1828800 w 4991100"/>
                <a:gd name="connsiteY1" fmla="*/ 895350 h 915813"/>
                <a:gd name="connsiteX2" fmla="*/ 4254500 w 4991100"/>
                <a:gd name="connsiteY2" fmla="*/ 438150 h 915813"/>
                <a:gd name="connsiteX3" fmla="*/ 4991100 w 4991100"/>
                <a:gd name="connsiteY3" fmla="*/ 0 h 915813"/>
                <a:gd name="connsiteX0" fmla="*/ 0 w 4991100"/>
                <a:gd name="connsiteY0" fmla="*/ 793750 h 915813"/>
                <a:gd name="connsiteX1" fmla="*/ 1828800 w 4991100"/>
                <a:gd name="connsiteY1" fmla="*/ 895350 h 915813"/>
                <a:gd name="connsiteX2" fmla="*/ 4254500 w 4991100"/>
                <a:gd name="connsiteY2" fmla="*/ 438150 h 915813"/>
                <a:gd name="connsiteX3" fmla="*/ 4991100 w 4991100"/>
                <a:gd name="connsiteY3" fmla="*/ 0 h 915813"/>
                <a:gd name="connsiteX0" fmla="*/ 0 w 4991100"/>
                <a:gd name="connsiteY0" fmla="*/ 793750 h 907180"/>
                <a:gd name="connsiteX1" fmla="*/ 1828800 w 4991100"/>
                <a:gd name="connsiteY1" fmla="*/ 895350 h 907180"/>
                <a:gd name="connsiteX2" fmla="*/ 3917950 w 4991100"/>
                <a:gd name="connsiteY2" fmla="*/ 565150 h 907180"/>
                <a:gd name="connsiteX3" fmla="*/ 4991100 w 4991100"/>
                <a:gd name="connsiteY3" fmla="*/ 0 h 907180"/>
                <a:gd name="connsiteX0" fmla="*/ 0 w 4991100"/>
                <a:gd name="connsiteY0" fmla="*/ 793750 h 907180"/>
                <a:gd name="connsiteX1" fmla="*/ 1828800 w 4991100"/>
                <a:gd name="connsiteY1" fmla="*/ 895350 h 907180"/>
                <a:gd name="connsiteX2" fmla="*/ 3917950 w 4991100"/>
                <a:gd name="connsiteY2" fmla="*/ 565150 h 907180"/>
                <a:gd name="connsiteX3" fmla="*/ 4991100 w 4991100"/>
                <a:gd name="connsiteY3" fmla="*/ 0 h 907180"/>
              </a:gdLst>
              <a:ahLst/>
              <a:cxnLst>
                <a:cxn ang="0">
                  <a:pos x="connsiteX0" y="connsiteY0"/>
                </a:cxn>
                <a:cxn ang="0">
                  <a:pos x="connsiteX1" y="connsiteY1"/>
                </a:cxn>
                <a:cxn ang="0">
                  <a:pos x="connsiteX2" y="connsiteY2"/>
                </a:cxn>
                <a:cxn ang="0">
                  <a:pos x="connsiteX3" y="connsiteY3"/>
                </a:cxn>
              </a:cxnLst>
              <a:rect l="l" t="t" r="r" b="b"/>
              <a:pathLst>
                <a:path w="4991100" h="907180">
                  <a:moveTo>
                    <a:pt x="0" y="793750"/>
                  </a:moveTo>
                  <a:cubicBezTo>
                    <a:pt x="559858" y="874183"/>
                    <a:pt x="1175808" y="933450"/>
                    <a:pt x="1828800" y="895350"/>
                  </a:cubicBezTo>
                  <a:cubicBezTo>
                    <a:pt x="2481792" y="857250"/>
                    <a:pt x="3384550" y="739775"/>
                    <a:pt x="3917950" y="565150"/>
                  </a:cubicBezTo>
                  <a:cubicBezTo>
                    <a:pt x="4451350" y="390525"/>
                    <a:pt x="4670425" y="266171"/>
                    <a:pt x="4991100"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Freeform 22"/>
            <p:cNvSpPr/>
            <p:nvPr/>
          </p:nvSpPr>
          <p:spPr>
            <a:xfrm>
              <a:off x="7546221" y="4604018"/>
              <a:ext cx="3109376" cy="326582"/>
            </a:xfrm>
            <a:custGeom>
              <a:avLst/>
              <a:gdLst>
                <a:gd name="connsiteX0" fmla="*/ 0 w 4978400"/>
                <a:gd name="connsiteY0" fmla="*/ 85843 h 606543"/>
                <a:gd name="connsiteX1" fmla="*/ 857250 w 4978400"/>
                <a:gd name="connsiteY1" fmla="*/ 47743 h 606543"/>
                <a:gd name="connsiteX2" fmla="*/ 2768600 w 4978400"/>
                <a:gd name="connsiteY2" fmla="*/ 41393 h 606543"/>
                <a:gd name="connsiteX3" fmla="*/ 4978400 w 4978400"/>
                <a:gd name="connsiteY3" fmla="*/ 606543 h 606543"/>
                <a:gd name="connsiteX0" fmla="*/ 0 w 5016500"/>
                <a:gd name="connsiteY0" fmla="*/ 158379 h 609229"/>
                <a:gd name="connsiteX1" fmla="*/ 895350 w 5016500"/>
                <a:gd name="connsiteY1" fmla="*/ 50429 h 609229"/>
                <a:gd name="connsiteX2" fmla="*/ 2806700 w 5016500"/>
                <a:gd name="connsiteY2" fmla="*/ 44079 h 609229"/>
                <a:gd name="connsiteX3" fmla="*/ 5016500 w 5016500"/>
                <a:gd name="connsiteY3" fmla="*/ 609229 h 609229"/>
                <a:gd name="connsiteX0" fmla="*/ 0 w 5016500"/>
                <a:gd name="connsiteY0" fmla="*/ 166964 h 617814"/>
                <a:gd name="connsiteX1" fmla="*/ 895350 w 5016500"/>
                <a:gd name="connsiteY1" fmla="*/ 59014 h 617814"/>
                <a:gd name="connsiteX2" fmla="*/ 2806700 w 5016500"/>
                <a:gd name="connsiteY2" fmla="*/ 52664 h 617814"/>
                <a:gd name="connsiteX3" fmla="*/ 5016500 w 5016500"/>
                <a:gd name="connsiteY3" fmla="*/ 617814 h 617814"/>
                <a:gd name="connsiteX0" fmla="*/ 0 w 5226050"/>
                <a:gd name="connsiteY0" fmla="*/ 364132 h 618132"/>
                <a:gd name="connsiteX1" fmla="*/ 1104900 w 5226050"/>
                <a:gd name="connsiteY1" fmla="*/ 59332 h 618132"/>
                <a:gd name="connsiteX2" fmla="*/ 3016250 w 5226050"/>
                <a:gd name="connsiteY2" fmla="*/ 52982 h 618132"/>
                <a:gd name="connsiteX3" fmla="*/ 5226050 w 5226050"/>
                <a:gd name="connsiteY3" fmla="*/ 618132 h 618132"/>
                <a:gd name="connsiteX0" fmla="*/ 0 w 5226050"/>
                <a:gd name="connsiteY0" fmla="*/ 372316 h 626316"/>
                <a:gd name="connsiteX1" fmla="*/ 1104900 w 5226050"/>
                <a:gd name="connsiteY1" fmla="*/ 67516 h 626316"/>
                <a:gd name="connsiteX2" fmla="*/ 3016250 w 5226050"/>
                <a:gd name="connsiteY2" fmla="*/ 61166 h 626316"/>
                <a:gd name="connsiteX3" fmla="*/ 5226050 w 5226050"/>
                <a:gd name="connsiteY3" fmla="*/ 626316 h 626316"/>
                <a:gd name="connsiteX0" fmla="*/ 0 w 5226050"/>
                <a:gd name="connsiteY0" fmla="*/ 367259 h 621259"/>
                <a:gd name="connsiteX1" fmla="*/ 1104900 w 5226050"/>
                <a:gd name="connsiteY1" fmla="*/ 62459 h 621259"/>
                <a:gd name="connsiteX2" fmla="*/ 3016250 w 5226050"/>
                <a:gd name="connsiteY2" fmla="*/ 56109 h 621259"/>
                <a:gd name="connsiteX3" fmla="*/ 5226050 w 5226050"/>
                <a:gd name="connsiteY3" fmla="*/ 621259 h 621259"/>
                <a:gd name="connsiteX0" fmla="*/ 0 w 5226050"/>
                <a:gd name="connsiteY0" fmla="*/ 439068 h 616868"/>
                <a:gd name="connsiteX1" fmla="*/ 1104900 w 5226050"/>
                <a:gd name="connsiteY1" fmla="*/ 58068 h 616868"/>
                <a:gd name="connsiteX2" fmla="*/ 3016250 w 5226050"/>
                <a:gd name="connsiteY2" fmla="*/ 51718 h 616868"/>
                <a:gd name="connsiteX3" fmla="*/ 5226050 w 5226050"/>
                <a:gd name="connsiteY3" fmla="*/ 616868 h 616868"/>
                <a:gd name="connsiteX0" fmla="*/ 0 w 5226050"/>
                <a:gd name="connsiteY0" fmla="*/ 439068 h 616868"/>
                <a:gd name="connsiteX1" fmla="*/ 1104900 w 5226050"/>
                <a:gd name="connsiteY1" fmla="*/ 58068 h 616868"/>
                <a:gd name="connsiteX2" fmla="*/ 3016250 w 5226050"/>
                <a:gd name="connsiteY2" fmla="*/ 51718 h 616868"/>
                <a:gd name="connsiteX3" fmla="*/ 5226050 w 5226050"/>
                <a:gd name="connsiteY3" fmla="*/ 616868 h 616868"/>
                <a:gd name="connsiteX0" fmla="*/ 0 w 4889500"/>
                <a:gd name="connsiteY0" fmla="*/ 437351 h 513551"/>
                <a:gd name="connsiteX1" fmla="*/ 1104900 w 4889500"/>
                <a:gd name="connsiteY1" fmla="*/ 56351 h 513551"/>
                <a:gd name="connsiteX2" fmla="*/ 3016250 w 4889500"/>
                <a:gd name="connsiteY2" fmla="*/ 50001 h 513551"/>
                <a:gd name="connsiteX3" fmla="*/ 4889500 w 4889500"/>
                <a:gd name="connsiteY3" fmla="*/ 513551 h 513551"/>
              </a:gdLst>
              <a:ahLst/>
              <a:cxnLst>
                <a:cxn ang="0">
                  <a:pos x="connsiteX0" y="connsiteY0"/>
                </a:cxn>
                <a:cxn ang="0">
                  <a:pos x="connsiteX1" y="connsiteY1"/>
                </a:cxn>
                <a:cxn ang="0">
                  <a:pos x="connsiteX2" y="connsiteY2"/>
                </a:cxn>
                <a:cxn ang="0">
                  <a:pos x="connsiteX3" y="connsiteY3"/>
                </a:cxn>
              </a:cxnLst>
              <a:rect l="l" t="t" r="r" b="b"/>
              <a:pathLst>
                <a:path w="4889500" h="513551">
                  <a:moveTo>
                    <a:pt x="0" y="437351"/>
                  </a:moveTo>
                  <a:cubicBezTo>
                    <a:pt x="331258" y="269605"/>
                    <a:pt x="602192" y="120909"/>
                    <a:pt x="1104900" y="56351"/>
                  </a:cubicBezTo>
                  <a:cubicBezTo>
                    <a:pt x="1607608" y="-8207"/>
                    <a:pt x="2385483" y="-26199"/>
                    <a:pt x="3016250" y="50001"/>
                  </a:cubicBezTo>
                  <a:cubicBezTo>
                    <a:pt x="3647017" y="126201"/>
                    <a:pt x="4128029" y="277542"/>
                    <a:pt x="4889500" y="513551"/>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Box 24"/>
            <p:cNvSpPr txBox="1"/>
            <p:nvPr/>
          </p:nvSpPr>
          <p:spPr>
            <a:xfrm>
              <a:off x="8295630" y="1621146"/>
              <a:ext cx="2103140" cy="400110"/>
            </a:xfrm>
            <a:prstGeom prst="rect">
              <a:avLst/>
            </a:prstGeom>
            <a:noFill/>
          </p:spPr>
          <p:txBody>
            <a:bodyPr wrap="none" rtlCol="0">
              <a:spAutoFit/>
            </a:bodyPr>
            <a:lstStyle/>
            <a:p>
              <a:r>
                <a:rPr lang="en-US" sz="2000" dirty="0" smtClean="0"/>
                <a:t>Boundary samples</a:t>
              </a:r>
              <a:endParaRPr lang="en-US" sz="2000" dirty="0"/>
            </a:p>
          </p:txBody>
        </p:sp>
        <p:cxnSp>
          <p:nvCxnSpPr>
            <p:cNvPr id="27" name="Straight Arrow Connector 26"/>
            <p:cNvCxnSpPr/>
            <p:nvPr/>
          </p:nvCxnSpPr>
          <p:spPr>
            <a:xfrm flipH="1">
              <a:off x="8867775" y="2081213"/>
              <a:ext cx="280988" cy="833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667875" y="2047875"/>
              <a:ext cx="671513" cy="571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003662"/>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Formulation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3552" y="1587380"/>
                <a:ext cx="6872799" cy="4648200"/>
              </a:xfrm>
            </p:spPr>
            <p:txBody>
              <a:bodyPr/>
              <a:lstStyle/>
              <a:p>
                <a:r>
                  <a:rPr lang="en-US" dirty="0" smtClean="0"/>
                  <a:t>Consider a discrete MA as </a:t>
                </a:r>
                <a:r>
                  <a:rPr lang="en-US" dirty="0" smtClean="0"/>
                  <a:t>an Euclidean </a:t>
                </a:r>
                <a:r>
                  <a:rPr lang="en-US" dirty="0" smtClean="0"/>
                  <a:t>graph </a:t>
                </a:r>
                <a14:m>
                  <m:oMath xmlns:m="http://schemas.openxmlformats.org/officeDocument/2006/math">
                    <m:r>
                      <a:rPr lang="en-US" b="0" i="1" smtClean="0">
                        <a:latin typeface="Cambria Math" panose="02040503050406030204" pitchFamily="18" charset="0"/>
                      </a:rPr>
                      <m:t>𝑀</m:t>
                    </m:r>
                  </m:oMath>
                </a14:m>
                <a:r>
                  <a:rPr lang="en-US" dirty="0" smtClean="0"/>
                  <a:t> </a:t>
                </a:r>
              </a:p>
              <a:p>
                <a:pPr lvl="1"/>
                <a:r>
                  <a:rPr lang="en-US" dirty="0" smtClean="0"/>
                  <a:t>Each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smtClean="0"/>
                  <a:t> equipped with object angle </a:t>
                </a:r>
                <a14:m>
                  <m:oMath xmlns:m="http://schemas.openxmlformats.org/officeDocument/2006/math">
                    <m:r>
                      <a:rPr lang="en-US" b="0" i="1" smtClean="0">
                        <a:latin typeface="Cambria Math" panose="02040503050406030204" pitchFamily="18" charset="0"/>
                      </a:rPr>
                      <m:t>𝑂𝐴</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m:t>
                    </m:r>
                  </m:oMath>
                </a14:m>
                <a:endParaRPr lang="en-US" dirty="0" smtClean="0"/>
              </a:p>
              <a:p>
                <a:r>
                  <a:rPr lang="en-US" dirty="0" smtClean="0"/>
                  <a:t>Example: </a:t>
                </a:r>
                <a:r>
                  <a:rPr lang="en-US" dirty="0" err="1" smtClean="0"/>
                  <a:t>Voronoi</a:t>
                </a:r>
                <a:r>
                  <a:rPr lang="en-US" dirty="0" smtClean="0"/>
                  <a:t> skeleton</a:t>
                </a:r>
              </a:p>
              <a:p>
                <a:pPr lvl="1"/>
                <a:r>
                  <a:rPr lang="en-US" dirty="0" smtClean="0"/>
                  <a:t>Interior elements of the </a:t>
                </a:r>
                <a:r>
                  <a:rPr lang="en-US" dirty="0" err="1" smtClean="0"/>
                  <a:t>Voronoi</a:t>
                </a:r>
                <a:r>
                  <a:rPr lang="en-US" dirty="0" smtClean="0"/>
                  <a:t> Diagram of boundary samples</a:t>
                </a:r>
              </a:p>
              <a:p>
                <a:pPr lvl="1"/>
                <a:r>
                  <a:rPr lang="en-US" dirty="0" smtClean="0"/>
                  <a:t>Provably good approximation to MA</a:t>
                </a:r>
              </a:p>
              <a:p>
                <a:pPr lvl="1"/>
                <a14:m>
                  <m:oMath xmlns:m="http://schemas.openxmlformats.org/officeDocument/2006/math">
                    <m:r>
                      <a:rPr lang="en-US" i="1" dirty="0" smtClean="0">
                        <a:latin typeface="Cambria Math" panose="02040503050406030204" pitchFamily="18" charset="0"/>
                      </a:rPr>
                      <m:t>𝑂𝐴</m:t>
                    </m:r>
                    <m:r>
                      <a:rPr lang="en-US" i="1" dirty="0" smtClean="0">
                        <a:latin typeface="Cambria Math" panose="02040503050406030204" pitchFamily="18" charset="0"/>
                      </a:rPr>
                      <m:t>(</m:t>
                    </m:r>
                    <m:r>
                      <a:rPr lang="en-US" i="1" dirty="0" smtClean="0">
                        <a:latin typeface="Cambria Math" panose="02040503050406030204" pitchFamily="18" charset="0"/>
                      </a:rPr>
                      <m:t>𝑒</m:t>
                    </m:r>
                    <m:r>
                      <a:rPr lang="en-US" i="1" dirty="0" smtClean="0">
                        <a:latin typeface="Cambria Math" panose="02040503050406030204" pitchFamily="18" charset="0"/>
                      </a:rPr>
                      <m:t>)</m:t>
                    </m:r>
                  </m:oMath>
                </a14:m>
                <a:r>
                  <a:rPr lang="en-US" dirty="0" smtClean="0"/>
                  <a:t>: angle spanned by </a:t>
                </a:r>
                <a14:m>
                  <m:oMath xmlns:m="http://schemas.openxmlformats.org/officeDocument/2006/math">
                    <m:r>
                      <a:rPr lang="en-US" b="0" i="1" smtClean="0">
                        <a:latin typeface="Cambria Math" panose="02040503050406030204" pitchFamily="18" charset="0"/>
                      </a:rPr>
                      <m:t>𝑒</m:t>
                    </m:r>
                  </m:oMath>
                </a14:m>
                <a:r>
                  <a:rPr lang="en-US" dirty="0" smtClean="0"/>
                  <a:t> and the vector from </a:t>
                </a:r>
                <a14:m>
                  <m:oMath xmlns:m="http://schemas.openxmlformats.org/officeDocument/2006/math">
                    <m:r>
                      <a:rPr lang="en-US" b="0" i="1" smtClean="0">
                        <a:latin typeface="Cambria Math" panose="02040503050406030204" pitchFamily="18" charset="0"/>
                      </a:rPr>
                      <m:t>𝑒</m:t>
                    </m:r>
                  </m:oMath>
                </a14:m>
                <a:r>
                  <a:rPr lang="en-US" dirty="0" smtClean="0"/>
                  <a:t>’s mid-point to </a:t>
                </a:r>
                <a14:m>
                  <m:oMath xmlns:m="http://schemas.openxmlformats.org/officeDocument/2006/math">
                    <m:r>
                      <a:rPr lang="en-US" i="1" dirty="0" smtClean="0">
                        <a:latin typeface="Cambria Math" panose="02040503050406030204" pitchFamily="18" charset="0"/>
                      </a:rPr>
                      <m:t>𝑒</m:t>
                    </m:r>
                  </m:oMath>
                </a14:m>
                <a:r>
                  <a:rPr lang="en-US" dirty="0" smtClean="0"/>
                  <a:t>’s nearest boundary sample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3552" y="1587380"/>
                <a:ext cx="6872799" cy="4648200"/>
              </a:xfrm>
              <a:blipFill>
                <a:blip r:embed="rId2"/>
                <a:stretch>
                  <a:fillRect l="-2130" t="-196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4FF9159-C67C-4C1B-88E3-1706C5186037}" type="slidenum">
              <a:rPr lang="en-US" smtClean="0"/>
              <a:t>27</a:t>
            </a:fld>
            <a:endParaRPr lang="en-US" dirty="0"/>
          </a:p>
        </p:txBody>
      </p:sp>
      <p:grpSp>
        <p:nvGrpSpPr>
          <p:cNvPr id="35" name="Group 34"/>
          <p:cNvGrpSpPr/>
          <p:nvPr/>
        </p:nvGrpSpPr>
        <p:grpSpPr>
          <a:xfrm>
            <a:off x="8040937" y="2445312"/>
            <a:ext cx="3253904" cy="2772826"/>
            <a:chOff x="7700401" y="2338107"/>
            <a:chExt cx="3253904" cy="2772826"/>
          </a:xfrm>
        </p:grpSpPr>
        <p:sp>
          <p:nvSpPr>
            <p:cNvPr id="11" name="Freeform 10"/>
            <p:cNvSpPr/>
            <p:nvPr/>
          </p:nvSpPr>
          <p:spPr>
            <a:xfrm>
              <a:off x="7700401" y="3523179"/>
              <a:ext cx="3253904" cy="638438"/>
            </a:xfrm>
            <a:custGeom>
              <a:avLst/>
              <a:gdLst>
                <a:gd name="connsiteX0" fmla="*/ 0 w 4140200"/>
                <a:gd name="connsiteY0" fmla="*/ 76200 h 666750"/>
                <a:gd name="connsiteX1" fmla="*/ 1346200 w 4140200"/>
                <a:gd name="connsiteY1" fmla="*/ 539750 h 666750"/>
                <a:gd name="connsiteX2" fmla="*/ 2781300 w 4140200"/>
                <a:gd name="connsiteY2" fmla="*/ 0 h 666750"/>
                <a:gd name="connsiteX3" fmla="*/ 4140200 w 4140200"/>
                <a:gd name="connsiteY3" fmla="*/ 666750 h 666750"/>
                <a:gd name="connsiteX0" fmla="*/ 0 w 4673420"/>
                <a:gd name="connsiteY0" fmla="*/ 76200 h 924373"/>
                <a:gd name="connsiteX1" fmla="*/ 1346200 w 4673420"/>
                <a:gd name="connsiteY1" fmla="*/ 539750 h 924373"/>
                <a:gd name="connsiteX2" fmla="*/ 2781300 w 4673420"/>
                <a:gd name="connsiteY2" fmla="*/ 0 h 924373"/>
                <a:gd name="connsiteX3" fmla="*/ 4673420 w 4673420"/>
                <a:gd name="connsiteY3" fmla="*/ 924373 h 924373"/>
                <a:gd name="connsiteX0" fmla="*/ 0 w 4673420"/>
                <a:gd name="connsiteY0" fmla="*/ 76200 h 924373"/>
                <a:gd name="connsiteX1" fmla="*/ 1346200 w 4673420"/>
                <a:gd name="connsiteY1" fmla="*/ 539750 h 924373"/>
                <a:gd name="connsiteX2" fmla="*/ 2781300 w 4673420"/>
                <a:gd name="connsiteY2" fmla="*/ 0 h 924373"/>
                <a:gd name="connsiteX3" fmla="*/ 4673420 w 4673420"/>
                <a:gd name="connsiteY3" fmla="*/ 924373 h 924373"/>
                <a:gd name="connsiteX0" fmla="*/ 0 w 5116771"/>
                <a:gd name="connsiteY0" fmla="*/ 0 h 1003945"/>
                <a:gd name="connsiteX1" fmla="*/ 1789551 w 5116771"/>
                <a:gd name="connsiteY1" fmla="*/ 619322 h 1003945"/>
                <a:gd name="connsiteX2" fmla="*/ 3224651 w 5116771"/>
                <a:gd name="connsiteY2" fmla="*/ 79572 h 1003945"/>
                <a:gd name="connsiteX3" fmla="*/ 5116771 w 5116771"/>
                <a:gd name="connsiteY3" fmla="*/ 1003945 h 1003945"/>
              </a:gdLst>
              <a:ahLst/>
              <a:cxnLst>
                <a:cxn ang="0">
                  <a:pos x="connsiteX0" y="connsiteY0"/>
                </a:cxn>
                <a:cxn ang="0">
                  <a:pos x="connsiteX1" y="connsiteY1"/>
                </a:cxn>
                <a:cxn ang="0">
                  <a:pos x="connsiteX2" y="connsiteY2"/>
                </a:cxn>
                <a:cxn ang="0">
                  <a:pos x="connsiteX3" y="connsiteY3"/>
                </a:cxn>
              </a:cxnLst>
              <a:rect l="l" t="t" r="r" b="b"/>
              <a:pathLst>
                <a:path w="5116771" h="1003945">
                  <a:moveTo>
                    <a:pt x="0" y="0"/>
                  </a:moveTo>
                  <a:lnTo>
                    <a:pt x="1789551" y="619322"/>
                  </a:lnTo>
                  <a:lnTo>
                    <a:pt x="3224651" y="79572"/>
                  </a:lnTo>
                  <a:lnTo>
                    <a:pt x="5116771" y="1003945"/>
                  </a:lnTo>
                </a:path>
              </a:pathLst>
            </a:cu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 name="Straight Connector 11"/>
            <p:cNvCxnSpPr/>
            <p:nvPr/>
          </p:nvCxnSpPr>
          <p:spPr>
            <a:xfrm>
              <a:off x="9520877" y="2338107"/>
              <a:ext cx="230175" cy="1235674"/>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8838429" y="3912986"/>
              <a:ext cx="35783" cy="1197947"/>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10242640" y="3429477"/>
                  <a:ext cx="52238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0242640" y="3429477"/>
                  <a:ext cx="522386" cy="461665"/>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TextBox 16"/>
              <p:cNvSpPr txBox="1"/>
              <p:nvPr/>
            </p:nvSpPr>
            <p:spPr>
              <a:xfrm>
                <a:off x="9627650" y="3680720"/>
                <a:ext cx="45223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𝑒</m:t>
                      </m:r>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9627650" y="3680720"/>
                <a:ext cx="452239" cy="523220"/>
              </a:xfrm>
              <a:prstGeom prst="rect">
                <a:avLst/>
              </a:prstGeom>
              <a:blipFill>
                <a:blip r:embed="rId4"/>
                <a:stretch>
                  <a:fillRect/>
                </a:stretch>
              </a:blipFill>
            </p:spPr>
            <p:txBody>
              <a:bodyPr/>
              <a:lstStyle/>
              <a:p>
                <a:r>
                  <a:rPr lang="en-US">
                    <a:noFill/>
                  </a:rPr>
                  <a:t> </a:t>
                </a:r>
              </a:p>
            </p:txBody>
          </p:sp>
        </mc:Fallback>
      </mc:AlternateContent>
      <p:grpSp>
        <p:nvGrpSpPr>
          <p:cNvPr id="36" name="Group 35"/>
          <p:cNvGrpSpPr/>
          <p:nvPr/>
        </p:nvGrpSpPr>
        <p:grpSpPr>
          <a:xfrm>
            <a:off x="8573253" y="3087378"/>
            <a:ext cx="1341869" cy="1655642"/>
            <a:chOff x="8232717" y="2980173"/>
            <a:chExt cx="1341869" cy="1655642"/>
          </a:xfrm>
        </p:grpSpPr>
        <p:cxnSp>
          <p:nvCxnSpPr>
            <p:cNvPr id="5" name="Straight Connector 4"/>
            <p:cNvCxnSpPr/>
            <p:nvPr/>
          </p:nvCxnSpPr>
          <p:spPr>
            <a:xfrm>
              <a:off x="8834391" y="2980173"/>
              <a:ext cx="478048" cy="766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9310893" y="3731269"/>
              <a:ext cx="145373" cy="9045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a:off x="9079936" y="3499573"/>
              <a:ext cx="494650" cy="494650"/>
            </a:xfrm>
            <a:prstGeom prst="arc">
              <a:avLst>
                <a:gd name="adj1" fmla="val 9798597"/>
                <a:gd name="adj2" fmla="val 13991255"/>
              </a:avLst>
            </a:prstGeom>
            <a:ln w="79375"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9" name="TextBox 18"/>
                <p:cNvSpPr txBox="1"/>
                <p:nvPr/>
              </p:nvSpPr>
              <p:spPr>
                <a:xfrm>
                  <a:off x="8232717" y="3331159"/>
                  <a:ext cx="92377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𝑂𝐴</m:t>
                        </m:r>
                        <m:r>
                          <a:rPr lang="en-US" sz="2000" b="0" i="1" smtClean="0">
                            <a:latin typeface="Cambria Math" panose="02040503050406030204" pitchFamily="18" charset="0"/>
                          </a:rPr>
                          <m:t>(</m:t>
                        </m:r>
                        <m:r>
                          <a:rPr lang="en-US" sz="2000" b="0" i="1" smtClean="0">
                            <a:latin typeface="Cambria Math" panose="02040503050406030204" pitchFamily="18" charset="0"/>
                          </a:rPr>
                          <m:t>𝑒</m:t>
                        </m:r>
                        <m:r>
                          <a:rPr lang="en-US" sz="2000" b="0" i="1" smtClean="0">
                            <a:latin typeface="Cambria Math" panose="02040503050406030204" pitchFamily="18" charset="0"/>
                          </a:rPr>
                          <m:t>)</m:t>
                        </m:r>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8232717" y="3331159"/>
                  <a:ext cx="923779" cy="400110"/>
                </a:xfrm>
                <a:prstGeom prst="rect">
                  <a:avLst/>
                </a:prstGeom>
                <a:blipFill>
                  <a:blip r:embed="rId5"/>
                  <a:stretch>
                    <a:fillRect b="-15152"/>
                  </a:stretch>
                </a:blipFill>
              </p:spPr>
              <p:txBody>
                <a:bodyPr/>
                <a:lstStyle/>
                <a:p>
                  <a:r>
                    <a:rPr lang="en-US">
                      <a:noFill/>
                    </a:rPr>
                    <a:t> </a:t>
                  </a:r>
                </a:p>
              </p:txBody>
            </p:sp>
          </mc:Fallback>
        </mc:AlternateContent>
      </p:grpSp>
      <p:grpSp>
        <p:nvGrpSpPr>
          <p:cNvPr id="34" name="Group 33"/>
          <p:cNvGrpSpPr/>
          <p:nvPr/>
        </p:nvGrpSpPr>
        <p:grpSpPr>
          <a:xfrm>
            <a:off x="7886757" y="1728351"/>
            <a:ext cx="3303207" cy="3309454"/>
            <a:chOff x="7546221" y="1621146"/>
            <a:chExt cx="3303207" cy="3309454"/>
          </a:xfrm>
        </p:grpSpPr>
        <p:sp>
          <p:nvSpPr>
            <p:cNvPr id="8" name="Oval 7"/>
            <p:cNvSpPr/>
            <p:nvPr/>
          </p:nvSpPr>
          <p:spPr>
            <a:xfrm>
              <a:off x="10345064" y="2664100"/>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8"/>
            <p:cNvSpPr/>
            <p:nvPr/>
          </p:nvSpPr>
          <p:spPr>
            <a:xfrm>
              <a:off x="8204845" y="4608072"/>
              <a:ext cx="73268" cy="732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Freeform 21"/>
            <p:cNvSpPr/>
            <p:nvPr/>
          </p:nvSpPr>
          <p:spPr>
            <a:xfrm>
              <a:off x="7675442" y="2418870"/>
              <a:ext cx="3173986" cy="576902"/>
            </a:xfrm>
            <a:custGeom>
              <a:avLst/>
              <a:gdLst>
                <a:gd name="connsiteX0" fmla="*/ 0 w 5372100"/>
                <a:gd name="connsiteY0" fmla="*/ 1162050 h 1284113"/>
                <a:gd name="connsiteX1" fmla="*/ 1828800 w 5372100"/>
                <a:gd name="connsiteY1" fmla="*/ 1263650 h 1284113"/>
                <a:gd name="connsiteX2" fmla="*/ 4254500 w 5372100"/>
                <a:gd name="connsiteY2" fmla="*/ 806450 h 1284113"/>
                <a:gd name="connsiteX3" fmla="*/ 5372100 w 5372100"/>
                <a:gd name="connsiteY3" fmla="*/ 0 h 1284113"/>
                <a:gd name="connsiteX0" fmla="*/ 0 w 5372100"/>
                <a:gd name="connsiteY0" fmla="*/ 1162050 h 1284113"/>
                <a:gd name="connsiteX1" fmla="*/ 1828800 w 5372100"/>
                <a:gd name="connsiteY1" fmla="*/ 1263650 h 1284113"/>
                <a:gd name="connsiteX2" fmla="*/ 4254500 w 5372100"/>
                <a:gd name="connsiteY2" fmla="*/ 806450 h 1284113"/>
                <a:gd name="connsiteX3" fmla="*/ 5372100 w 5372100"/>
                <a:gd name="connsiteY3" fmla="*/ 0 h 1284113"/>
                <a:gd name="connsiteX0" fmla="*/ 0 w 4991100"/>
                <a:gd name="connsiteY0" fmla="*/ 793750 h 915813"/>
                <a:gd name="connsiteX1" fmla="*/ 1828800 w 4991100"/>
                <a:gd name="connsiteY1" fmla="*/ 895350 h 915813"/>
                <a:gd name="connsiteX2" fmla="*/ 4254500 w 4991100"/>
                <a:gd name="connsiteY2" fmla="*/ 438150 h 915813"/>
                <a:gd name="connsiteX3" fmla="*/ 4991100 w 4991100"/>
                <a:gd name="connsiteY3" fmla="*/ 0 h 915813"/>
                <a:gd name="connsiteX0" fmla="*/ 0 w 4991100"/>
                <a:gd name="connsiteY0" fmla="*/ 793750 h 915813"/>
                <a:gd name="connsiteX1" fmla="*/ 1828800 w 4991100"/>
                <a:gd name="connsiteY1" fmla="*/ 895350 h 915813"/>
                <a:gd name="connsiteX2" fmla="*/ 4254500 w 4991100"/>
                <a:gd name="connsiteY2" fmla="*/ 438150 h 915813"/>
                <a:gd name="connsiteX3" fmla="*/ 4991100 w 4991100"/>
                <a:gd name="connsiteY3" fmla="*/ 0 h 915813"/>
                <a:gd name="connsiteX0" fmla="*/ 0 w 4991100"/>
                <a:gd name="connsiteY0" fmla="*/ 793750 h 907180"/>
                <a:gd name="connsiteX1" fmla="*/ 1828800 w 4991100"/>
                <a:gd name="connsiteY1" fmla="*/ 895350 h 907180"/>
                <a:gd name="connsiteX2" fmla="*/ 3917950 w 4991100"/>
                <a:gd name="connsiteY2" fmla="*/ 565150 h 907180"/>
                <a:gd name="connsiteX3" fmla="*/ 4991100 w 4991100"/>
                <a:gd name="connsiteY3" fmla="*/ 0 h 907180"/>
                <a:gd name="connsiteX0" fmla="*/ 0 w 4991100"/>
                <a:gd name="connsiteY0" fmla="*/ 793750 h 907180"/>
                <a:gd name="connsiteX1" fmla="*/ 1828800 w 4991100"/>
                <a:gd name="connsiteY1" fmla="*/ 895350 h 907180"/>
                <a:gd name="connsiteX2" fmla="*/ 3917950 w 4991100"/>
                <a:gd name="connsiteY2" fmla="*/ 565150 h 907180"/>
                <a:gd name="connsiteX3" fmla="*/ 4991100 w 4991100"/>
                <a:gd name="connsiteY3" fmla="*/ 0 h 907180"/>
              </a:gdLst>
              <a:ahLst/>
              <a:cxnLst>
                <a:cxn ang="0">
                  <a:pos x="connsiteX0" y="connsiteY0"/>
                </a:cxn>
                <a:cxn ang="0">
                  <a:pos x="connsiteX1" y="connsiteY1"/>
                </a:cxn>
                <a:cxn ang="0">
                  <a:pos x="connsiteX2" y="connsiteY2"/>
                </a:cxn>
                <a:cxn ang="0">
                  <a:pos x="connsiteX3" y="connsiteY3"/>
                </a:cxn>
              </a:cxnLst>
              <a:rect l="l" t="t" r="r" b="b"/>
              <a:pathLst>
                <a:path w="4991100" h="907180">
                  <a:moveTo>
                    <a:pt x="0" y="793750"/>
                  </a:moveTo>
                  <a:cubicBezTo>
                    <a:pt x="559858" y="874183"/>
                    <a:pt x="1175808" y="933450"/>
                    <a:pt x="1828800" y="895350"/>
                  </a:cubicBezTo>
                  <a:cubicBezTo>
                    <a:pt x="2481792" y="857250"/>
                    <a:pt x="3384550" y="739775"/>
                    <a:pt x="3917950" y="565150"/>
                  </a:cubicBezTo>
                  <a:cubicBezTo>
                    <a:pt x="4451350" y="390525"/>
                    <a:pt x="4670425" y="266171"/>
                    <a:pt x="4991100"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Freeform 22"/>
            <p:cNvSpPr/>
            <p:nvPr/>
          </p:nvSpPr>
          <p:spPr>
            <a:xfrm>
              <a:off x="7546221" y="4604018"/>
              <a:ext cx="3109376" cy="326582"/>
            </a:xfrm>
            <a:custGeom>
              <a:avLst/>
              <a:gdLst>
                <a:gd name="connsiteX0" fmla="*/ 0 w 4978400"/>
                <a:gd name="connsiteY0" fmla="*/ 85843 h 606543"/>
                <a:gd name="connsiteX1" fmla="*/ 857250 w 4978400"/>
                <a:gd name="connsiteY1" fmla="*/ 47743 h 606543"/>
                <a:gd name="connsiteX2" fmla="*/ 2768600 w 4978400"/>
                <a:gd name="connsiteY2" fmla="*/ 41393 h 606543"/>
                <a:gd name="connsiteX3" fmla="*/ 4978400 w 4978400"/>
                <a:gd name="connsiteY3" fmla="*/ 606543 h 606543"/>
                <a:gd name="connsiteX0" fmla="*/ 0 w 5016500"/>
                <a:gd name="connsiteY0" fmla="*/ 158379 h 609229"/>
                <a:gd name="connsiteX1" fmla="*/ 895350 w 5016500"/>
                <a:gd name="connsiteY1" fmla="*/ 50429 h 609229"/>
                <a:gd name="connsiteX2" fmla="*/ 2806700 w 5016500"/>
                <a:gd name="connsiteY2" fmla="*/ 44079 h 609229"/>
                <a:gd name="connsiteX3" fmla="*/ 5016500 w 5016500"/>
                <a:gd name="connsiteY3" fmla="*/ 609229 h 609229"/>
                <a:gd name="connsiteX0" fmla="*/ 0 w 5016500"/>
                <a:gd name="connsiteY0" fmla="*/ 166964 h 617814"/>
                <a:gd name="connsiteX1" fmla="*/ 895350 w 5016500"/>
                <a:gd name="connsiteY1" fmla="*/ 59014 h 617814"/>
                <a:gd name="connsiteX2" fmla="*/ 2806700 w 5016500"/>
                <a:gd name="connsiteY2" fmla="*/ 52664 h 617814"/>
                <a:gd name="connsiteX3" fmla="*/ 5016500 w 5016500"/>
                <a:gd name="connsiteY3" fmla="*/ 617814 h 617814"/>
                <a:gd name="connsiteX0" fmla="*/ 0 w 5226050"/>
                <a:gd name="connsiteY0" fmla="*/ 364132 h 618132"/>
                <a:gd name="connsiteX1" fmla="*/ 1104900 w 5226050"/>
                <a:gd name="connsiteY1" fmla="*/ 59332 h 618132"/>
                <a:gd name="connsiteX2" fmla="*/ 3016250 w 5226050"/>
                <a:gd name="connsiteY2" fmla="*/ 52982 h 618132"/>
                <a:gd name="connsiteX3" fmla="*/ 5226050 w 5226050"/>
                <a:gd name="connsiteY3" fmla="*/ 618132 h 618132"/>
                <a:gd name="connsiteX0" fmla="*/ 0 w 5226050"/>
                <a:gd name="connsiteY0" fmla="*/ 372316 h 626316"/>
                <a:gd name="connsiteX1" fmla="*/ 1104900 w 5226050"/>
                <a:gd name="connsiteY1" fmla="*/ 67516 h 626316"/>
                <a:gd name="connsiteX2" fmla="*/ 3016250 w 5226050"/>
                <a:gd name="connsiteY2" fmla="*/ 61166 h 626316"/>
                <a:gd name="connsiteX3" fmla="*/ 5226050 w 5226050"/>
                <a:gd name="connsiteY3" fmla="*/ 626316 h 626316"/>
                <a:gd name="connsiteX0" fmla="*/ 0 w 5226050"/>
                <a:gd name="connsiteY0" fmla="*/ 367259 h 621259"/>
                <a:gd name="connsiteX1" fmla="*/ 1104900 w 5226050"/>
                <a:gd name="connsiteY1" fmla="*/ 62459 h 621259"/>
                <a:gd name="connsiteX2" fmla="*/ 3016250 w 5226050"/>
                <a:gd name="connsiteY2" fmla="*/ 56109 h 621259"/>
                <a:gd name="connsiteX3" fmla="*/ 5226050 w 5226050"/>
                <a:gd name="connsiteY3" fmla="*/ 621259 h 621259"/>
                <a:gd name="connsiteX0" fmla="*/ 0 w 5226050"/>
                <a:gd name="connsiteY0" fmla="*/ 439068 h 616868"/>
                <a:gd name="connsiteX1" fmla="*/ 1104900 w 5226050"/>
                <a:gd name="connsiteY1" fmla="*/ 58068 h 616868"/>
                <a:gd name="connsiteX2" fmla="*/ 3016250 w 5226050"/>
                <a:gd name="connsiteY2" fmla="*/ 51718 h 616868"/>
                <a:gd name="connsiteX3" fmla="*/ 5226050 w 5226050"/>
                <a:gd name="connsiteY3" fmla="*/ 616868 h 616868"/>
                <a:gd name="connsiteX0" fmla="*/ 0 w 5226050"/>
                <a:gd name="connsiteY0" fmla="*/ 439068 h 616868"/>
                <a:gd name="connsiteX1" fmla="*/ 1104900 w 5226050"/>
                <a:gd name="connsiteY1" fmla="*/ 58068 h 616868"/>
                <a:gd name="connsiteX2" fmla="*/ 3016250 w 5226050"/>
                <a:gd name="connsiteY2" fmla="*/ 51718 h 616868"/>
                <a:gd name="connsiteX3" fmla="*/ 5226050 w 5226050"/>
                <a:gd name="connsiteY3" fmla="*/ 616868 h 616868"/>
                <a:gd name="connsiteX0" fmla="*/ 0 w 4889500"/>
                <a:gd name="connsiteY0" fmla="*/ 437351 h 513551"/>
                <a:gd name="connsiteX1" fmla="*/ 1104900 w 4889500"/>
                <a:gd name="connsiteY1" fmla="*/ 56351 h 513551"/>
                <a:gd name="connsiteX2" fmla="*/ 3016250 w 4889500"/>
                <a:gd name="connsiteY2" fmla="*/ 50001 h 513551"/>
                <a:gd name="connsiteX3" fmla="*/ 4889500 w 4889500"/>
                <a:gd name="connsiteY3" fmla="*/ 513551 h 513551"/>
              </a:gdLst>
              <a:ahLst/>
              <a:cxnLst>
                <a:cxn ang="0">
                  <a:pos x="connsiteX0" y="connsiteY0"/>
                </a:cxn>
                <a:cxn ang="0">
                  <a:pos x="connsiteX1" y="connsiteY1"/>
                </a:cxn>
                <a:cxn ang="0">
                  <a:pos x="connsiteX2" y="connsiteY2"/>
                </a:cxn>
                <a:cxn ang="0">
                  <a:pos x="connsiteX3" y="connsiteY3"/>
                </a:cxn>
              </a:cxnLst>
              <a:rect l="l" t="t" r="r" b="b"/>
              <a:pathLst>
                <a:path w="4889500" h="513551">
                  <a:moveTo>
                    <a:pt x="0" y="437351"/>
                  </a:moveTo>
                  <a:cubicBezTo>
                    <a:pt x="331258" y="269605"/>
                    <a:pt x="602192" y="120909"/>
                    <a:pt x="1104900" y="56351"/>
                  </a:cubicBezTo>
                  <a:cubicBezTo>
                    <a:pt x="1607608" y="-8207"/>
                    <a:pt x="2385483" y="-26199"/>
                    <a:pt x="3016250" y="50001"/>
                  </a:cubicBezTo>
                  <a:cubicBezTo>
                    <a:pt x="3647017" y="126201"/>
                    <a:pt x="4128029" y="277542"/>
                    <a:pt x="4889500" y="513551"/>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TextBox 24"/>
            <p:cNvSpPr txBox="1"/>
            <p:nvPr/>
          </p:nvSpPr>
          <p:spPr>
            <a:xfrm>
              <a:off x="8295630" y="1621146"/>
              <a:ext cx="2103140" cy="400110"/>
            </a:xfrm>
            <a:prstGeom prst="rect">
              <a:avLst/>
            </a:prstGeom>
            <a:noFill/>
          </p:spPr>
          <p:txBody>
            <a:bodyPr wrap="none" rtlCol="0">
              <a:spAutoFit/>
            </a:bodyPr>
            <a:lstStyle/>
            <a:p>
              <a:r>
                <a:rPr lang="en-US" sz="2000" dirty="0" smtClean="0"/>
                <a:t>Boundary samples</a:t>
              </a:r>
              <a:endParaRPr lang="en-US" sz="2000" dirty="0"/>
            </a:p>
          </p:txBody>
        </p:sp>
        <p:cxnSp>
          <p:nvCxnSpPr>
            <p:cNvPr id="27" name="Straight Arrow Connector 26"/>
            <p:cNvCxnSpPr/>
            <p:nvPr/>
          </p:nvCxnSpPr>
          <p:spPr>
            <a:xfrm flipH="1">
              <a:off x="8867775" y="2081213"/>
              <a:ext cx="280988" cy="8334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667875" y="2047875"/>
              <a:ext cx="671513" cy="571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9143027" y="3062074"/>
            <a:ext cx="73268" cy="7326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9759797" y="4716092"/>
            <a:ext cx="73268" cy="73268"/>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Connector 20"/>
          <p:cNvCxnSpPr/>
          <p:nvPr/>
        </p:nvCxnSpPr>
        <p:spPr>
          <a:xfrm flipV="1">
            <a:off x="9193530" y="3684270"/>
            <a:ext cx="887730" cy="33528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121426" y="3974017"/>
            <a:ext cx="116470" cy="1164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10031715" y="3628648"/>
            <a:ext cx="116470" cy="1164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70521922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568648" y="4487570"/>
            <a:ext cx="3380509" cy="1748010"/>
            <a:chOff x="8258629" y="3198533"/>
            <a:chExt cx="3380509" cy="1748010"/>
          </a:xfrm>
        </p:grpSpPr>
        <p:pic>
          <p:nvPicPr>
            <p:cNvPr id="12" name="Picture 2" descr="C:\Users\gene\Dropbox\ShapeCenter-ExtendedMA\SimpleBlobby\ma_1_BdM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629" y="3198533"/>
              <a:ext cx="3380509" cy="174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5"/>
            <p:cNvSpPr/>
            <p:nvPr/>
          </p:nvSpPr>
          <p:spPr>
            <a:xfrm>
              <a:off x="10105652" y="4131541"/>
              <a:ext cx="842871" cy="52341"/>
            </a:xfrm>
            <a:custGeom>
              <a:avLst/>
              <a:gdLst>
                <a:gd name="connsiteX0" fmla="*/ 1482725 w 1482725"/>
                <a:gd name="connsiteY0" fmla="*/ 0 h 92075"/>
                <a:gd name="connsiteX1" fmla="*/ 736600 w 1482725"/>
                <a:gd name="connsiteY1" fmla="*/ 15875 h 92075"/>
                <a:gd name="connsiteX2" fmla="*/ 304800 w 1482725"/>
                <a:gd name="connsiteY2" fmla="*/ 41275 h 92075"/>
                <a:gd name="connsiteX3" fmla="*/ 0 w 1482725"/>
                <a:gd name="connsiteY3" fmla="*/ 92075 h 92075"/>
              </a:gdLst>
              <a:ahLst/>
              <a:cxnLst>
                <a:cxn ang="0">
                  <a:pos x="connsiteX0" y="connsiteY0"/>
                </a:cxn>
                <a:cxn ang="0">
                  <a:pos x="connsiteX1" y="connsiteY1"/>
                </a:cxn>
                <a:cxn ang="0">
                  <a:pos x="connsiteX2" y="connsiteY2"/>
                </a:cxn>
                <a:cxn ang="0">
                  <a:pos x="connsiteX3" y="connsiteY3"/>
                </a:cxn>
              </a:cxnLst>
              <a:rect l="l" t="t" r="r" b="b"/>
              <a:pathLst>
                <a:path w="1482725" h="92075">
                  <a:moveTo>
                    <a:pt x="1482725" y="0"/>
                  </a:moveTo>
                  <a:lnTo>
                    <a:pt x="736600" y="15875"/>
                  </a:lnTo>
                  <a:cubicBezTo>
                    <a:pt x="540279" y="22754"/>
                    <a:pt x="427567" y="28575"/>
                    <a:pt x="304800" y="41275"/>
                  </a:cubicBezTo>
                  <a:cubicBezTo>
                    <a:pt x="182033" y="53975"/>
                    <a:pt x="91016" y="73025"/>
                    <a:pt x="0" y="9207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149074" y="4087322"/>
              <a:ext cx="955675" cy="94755"/>
            </a:xfrm>
            <a:custGeom>
              <a:avLst/>
              <a:gdLst>
                <a:gd name="connsiteX0" fmla="*/ 0 w 1681163"/>
                <a:gd name="connsiteY0" fmla="*/ 0 h 166687"/>
                <a:gd name="connsiteX1" fmla="*/ 742950 w 1681163"/>
                <a:gd name="connsiteY1" fmla="*/ 61912 h 166687"/>
                <a:gd name="connsiteX2" fmla="*/ 1238250 w 1681163"/>
                <a:gd name="connsiteY2" fmla="*/ 95250 h 166687"/>
                <a:gd name="connsiteX3" fmla="*/ 1681163 w 1681163"/>
                <a:gd name="connsiteY3" fmla="*/ 166687 h 166687"/>
              </a:gdLst>
              <a:ahLst/>
              <a:cxnLst>
                <a:cxn ang="0">
                  <a:pos x="connsiteX0" y="connsiteY0"/>
                </a:cxn>
                <a:cxn ang="0">
                  <a:pos x="connsiteX1" y="connsiteY1"/>
                </a:cxn>
                <a:cxn ang="0">
                  <a:pos x="connsiteX2" y="connsiteY2"/>
                </a:cxn>
                <a:cxn ang="0">
                  <a:pos x="connsiteX3" y="connsiteY3"/>
                </a:cxn>
              </a:cxnLst>
              <a:rect l="l" t="t" r="r" b="b"/>
              <a:pathLst>
                <a:path w="1681163" h="166687">
                  <a:moveTo>
                    <a:pt x="0" y="0"/>
                  </a:moveTo>
                  <a:lnTo>
                    <a:pt x="742950" y="61912"/>
                  </a:lnTo>
                  <a:cubicBezTo>
                    <a:pt x="949325" y="77787"/>
                    <a:pt x="1081881" y="77788"/>
                    <a:pt x="1238250" y="95250"/>
                  </a:cubicBezTo>
                  <a:cubicBezTo>
                    <a:pt x="1394619" y="112713"/>
                    <a:pt x="1537891" y="139700"/>
                    <a:pt x="1681163" y="16668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246324" y="3749154"/>
                  <a:ext cx="5950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𝑀</m:t>
                        </m:r>
                        <m:r>
                          <a:rPr lang="en-US" sz="2400" b="0" i="1" smtClean="0">
                            <a:solidFill>
                              <a:srgbClr val="FF0000"/>
                            </a:solidFill>
                            <a:latin typeface="Cambria Math" panose="02040503050406030204" pitchFamily="18" charset="0"/>
                          </a:rPr>
                          <m:t>′</m:t>
                        </m:r>
                      </m:oMath>
                    </m:oMathPara>
                  </a14:m>
                  <a:endParaRPr lang="en-US" sz="24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246324" y="3749154"/>
                  <a:ext cx="595035" cy="461665"/>
                </a:xfrm>
                <a:prstGeom prst="rect">
                  <a:avLst/>
                </a:prstGeom>
                <a:blipFill>
                  <a:blip r:embed="rId3"/>
                  <a:stretch>
                    <a:fillRect/>
                  </a:stretch>
                </a:blipFill>
              </p:spPr>
              <p:txBody>
                <a:bodyPr/>
                <a:lstStyle/>
                <a:p>
                  <a:r>
                    <a:rPr lang="en-US">
                      <a:noFill/>
                    </a:rPr>
                    <a:t> </a:t>
                  </a:r>
                </a:p>
              </p:txBody>
            </p:sp>
          </mc:Fallback>
        </mc:AlternateContent>
      </p:grpSp>
      <p:sp>
        <p:nvSpPr>
          <p:cNvPr id="2" name="Title 1"/>
          <p:cNvSpPr>
            <a:spLocks noGrp="1"/>
          </p:cNvSpPr>
          <p:nvPr>
            <p:ph type="title"/>
          </p:nvPr>
        </p:nvSpPr>
        <p:spPr/>
        <p:txBody>
          <a:bodyPr/>
          <a:lstStyle/>
          <a:p>
            <a:r>
              <a:rPr lang="en-US" dirty="0" smtClean="0"/>
              <a:t>Scoring MA Subsets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3552" y="1587380"/>
                <a:ext cx="11057888" cy="4648200"/>
              </a:xfrm>
            </p:spPr>
            <p:txBody>
              <a:bodyPr/>
              <a:lstStyle/>
              <a:p>
                <a:r>
                  <a:rPr lang="en-US" dirty="0" smtClean="0"/>
                  <a:t>Scoring a subgraph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smtClean="0"/>
                  <a:t> </a:t>
                </a:r>
                <a:r>
                  <a:rPr lang="en-US" dirty="0" smtClean="0"/>
                  <a:t>for a given </a:t>
                </a:r>
                <a:r>
                  <a:rPr lang="en-US" dirty="0" smtClean="0"/>
                  <a:t>OA threshold </a:t>
                </a:r>
                <a14:m>
                  <m:oMath xmlns:m="http://schemas.openxmlformats.org/officeDocument/2006/math">
                    <m:r>
                      <a:rPr lang="en-US" b="0" i="1" smtClean="0">
                        <a:latin typeface="Cambria Math" panose="02040503050406030204" pitchFamily="18" charset="0"/>
                      </a:rPr>
                      <m:t>𝛼</m:t>
                    </m:r>
                  </m:oMath>
                </a14:m>
                <a:r>
                  <a:rPr lang="en-US" dirty="0" smtClean="0"/>
                  <a:t>:</a:t>
                </a:r>
                <a:endParaRPr lang="en-US" dirty="0" smtClean="0"/>
              </a:p>
              <a:p>
                <a:endParaRPr lang="en-US" dirty="0"/>
              </a:p>
              <a:p>
                <a:endParaRPr lang="en-US" sz="4400" dirty="0" smtClean="0"/>
              </a:p>
              <a:p>
                <a:pPr lvl="1"/>
                <a:r>
                  <a:rPr lang="en-US" dirty="0" smtClean="0"/>
                  <a:t>Higher when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oMath>
                </a14:m>
                <a:r>
                  <a:rPr lang="en-US" dirty="0" smtClean="0"/>
                  <a:t> includes more (fewer) edges with OA greater (smaller) than </a:t>
                </a:r>
                <a14:m>
                  <m:oMath xmlns:m="http://schemas.openxmlformats.org/officeDocument/2006/math">
                    <m:r>
                      <a:rPr lang="en-US" b="0" i="1" smtClean="0">
                        <a:latin typeface="Cambria Math" panose="02040503050406030204" pitchFamily="18" charset="0"/>
                      </a:rPr>
                      <m:t>𝛼</m:t>
                    </m:r>
                  </m:oMath>
                </a14:m>
                <a:endParaRPr lang="en-US" dirty="0" smtClean="0"/>
              </a:p>
              <a:p>
                <a:pPr lvl="1"/>
                <a:r>
                  <a:rPr lang="en-US" dirty="0" smtClean="0"/>
                  <a:t>Geometric interpretation </a:t>
                </a:r>
                <a:r>
                  <a:rPr lang="en-US" dirty="0" smtClean="0"/>
                  <a:t>(in the continuous </a:t>
                </a:r>
                <a:r>
                  <a:rPr lang="en-US" dirty="0" smtClean="0"/>
                  <a:t>setting):</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3552" y="1587380"/>
                <a:ext cx="11057888" cy="4648200"/>
              </a:xfrm>
              <a:blipFill>
                <a:blip r:embed="rId4"/>
                <a:stretch>
                  <a:fillRect l="-1323" t="-196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4FF9159-C67C-4C1B-88E3-1706C5186037}" type="slidenum">
              <a:rPr lang="en-US" smtClean="0"/>
              <a:t>28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824950" y="2440473"/>
                <a:ext cx="6793398" cy="1137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𝑀</m:t>
                              </m:r>
                            </m:e>
                            <m:sup>
                              <m:r>
                                <a:rPr lang="en-US" sz="2800" b="0" i="1" smtClean="0">
                                  <a:latin typeface="Cambria Math" panose="02040503050406030204" pitchFamily="18" charset="0"/>
                                </a:rPr>
                                <m:t>′</m:t>
                              </m:r>
                            </m:sup>
                          </m:sSup>
                          <m:r>
                            <a:rPr lang="en-US" sz="2800" b="0" i="1" smtClean="0">
                              <a:latin typeface="Cambria Math" panose="02040503050406030204" pitchFamily="18" charset="0"/>
                            </a:rPr>
                            <m:t>,</m:t>
                          </m:r>
                          <m:r>
                            <a:rPr lang="en-US" sz="2800" b="0" i="1" smtClean="0">
                              <a:latin typeface="Cambria Math" panose="02040503050406030204" pitchFamily="18" charset="0"/>
                            </a:rPr>
                            <m:t>𝛼</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sub>
                        <m:sup/>
                        <m:e>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𝑒</m:t>
                              </m:r>
                            </m:e>
                          </m:d>
                          <m:r>
                            <a:rPr lang="en-US" sz="2800" b="0" i="1" smtClean="0">
                              <a:latin typeface="Cambria Math" panose="02040503050406030204" pitchFamily="18" charset="0"/>
                            </a:rPr>
                            <m:t>  (</m:t>
                          </m:r>
                          <m:r>
                            <a:rPr lang="en-US" sz="2800" b="0" i="1" smtClean="0">
                              <a:latin typeface="Cambria Math" panose="02040503050406030204" pitchFamily="18" charset="0"/>
                            </a:rPr>
                            <m:t>𝑆𝑖𝑛</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𝑂𝐴</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𝑒</m:t>
                                  </m:r>
                                </m:e>
                              </m:d>
                            </m:e>
                          </m:d>
                          <m:r>
                            <a:rPr lang="en-US" sz="2800" b="0" i="1" smtClean="0">
                              <a:latin typeface="Cambria Math" panose="02040503050406030204" pitchFamily="18" charset="0"/>
                            </a:rPr>
                            <m:t>−</m:t>
                          </m:r>
                          <m:r>
                            <a:rPr lang="en-US" sz="2800" b="0" i="1" smtClean="0">
                              <a:latin typeface="Cambria Math" panose="02040503050406030204" pitchFamily="18" charset="0"/>
                            </a:rPr>
                            <m:t>𝑆𝑖𝑛</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𝛼</m:t>
                              </m:r>
                            </m:e>
                          </m:d>
                          <m:r>
                            <a:rPr lang="en-US" sz="2800" b="0" i="1" smtClean="0">
                              <a:latin typeface="Cambria Math" panose="02040503050406030204" pitchFamily="18" charset="0"/>
                            </a:rPr>
                            <m:t>)</m:t>
                          </m:r>
                        </m:e>
                      </m:nary>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824950" y="2440473"/>
                <a:ext cx="6793398" cy="1137876"/>
              </a:xfrm>
              <a:prstGeom prst="rect">
                <a:avLst/>
              </a:prstGeom>
              <a:blipFill>
                <a:blip r:embed="rId5"/>
                <a:stretch>
                  <a:fillRect/>
                </a:stretch>
              </a:blipFill>
            </p:spPr>
            <p:txBody>
              <a:bodyPr/>
              <a:lstStyle/>
              <a:p>
                <a:r>
                  <a:rPr lang="en-US">
                    <a:noFill/>
                  </a:rPr>
                  <a:t> </a:t>
                </a:r>
              </a:p>
            </p:txBody>
          </p:sp>
        </mc:Fallback>
      </mc:AlternateContent>
      <p:grpSp>
        <p:nvGrpSpPr>
          <p:cNvPr id="10" name="Group 9"/>
          <p:cNvGrpSpPr/>
          <p:nvPr/>
        </p:nvGrpSpPr>
        <p:grpSpPr>
          <a:xfrm>
            <a:off x="5837092" y="2209640"/>
            <a:ext cx="3687482" cy="1035962"/>
            <a:chOff x="6131859" y="3153544"/>
            <a:chExt cx="3687482" cy="1035962"/>
          </a:xfrm>
        </p:grpSpPr>
        <p:sp>
          <p:nvSpPr>
            <p:cNvPr id="8" name="TextBox 7"/>
            <p:cNvSpPr txBox="1"/>
            <p:nvPr/>
          </p:nvSpPr>
          <p:spPr>
            <a:xfrm>
              <a:off x="7476905" y="3153544"/>
              <a:ext cx="997389" cy="461665"/>
            </a:xfrm>
            <a:prstGeom prst="rect">
              <a:avLst/>
            </a:prstGeom>
            <a:noFill/>
          </p:spPr>
          <p:txBody>
            <a:bodyPr wrap="none" rtlCol="0">
              <a:spAutoFit/>
            </a:bodyPr>
            <a:lstStyle/>
            <a:p>
              <a:r>
                <a:rPr lang="en-US" sz="2400" dirty="0" smtClean="0">
                  <a:solidFill>
                    <a:srgbClr val="00B0F0"/>
                  </a:solidFill>
                </a:rPr>
                <a:t>signed</a:t>
              </a:r>
              <a:endParaRPr lang="en-US" sz="2400" dirty="0">
                <a:solidFill>
                  <a:srgbClr val="00B0F0"/>
                </a:solidFill>
              </a:endParaRPr>
            </a:p>
          </p:txBody>
        </p:sp>
        <p:sp>
          <p:nvSpPr>
            <p:cNvPr id="9" name="Rounded Rectangle 8"/>
            <p:cNvSpPr/>
            <p:nvPr/>
          </p:nvSpPr>
          <p:spPr>
            <a:xfrm>
              <a:off x="6131859" y="3615209"/>
              <a:ext cx="3687482" cy="574297"/>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691920" y="4440580"/>
            <a:ext cx="1472769" cy="1523262"/>
            <a:chOff x="9381901" y="3151543"/>
            <a:chExt cx="1472769" cy="1523262"/>
          </a:xfrm>
        </p:grpSpPr>
        <p:sp>
          <p:nvSpPr>
            <p:cNvPr id="13" name="Freeform 12"/>
            <p:cNvSpPr/>
            <p:nvPr/>
          </p:nvSpPr>
          <p:spPr>
            <a:xfrm>
              <a:off x="9499218" y="3590082"/>
              <a:ext cx="1353647" cy="146181"/>
            </a:xfrm>
            <a:custGeom>
              <a:avLst/>
              <a:gdLst>
                <a:gd name="connsiteX0" fmla="*/ 0 w 2066925"/>
                <a:gd name="connsiteY0" fmla="*/ 155575 h 257886"/>
                <a:gd name="connsiteX1" fmla="*/ 444500 w 2066925"/>
                <a:gd name="connsiteY1" fmla="*/ 244475 h 257886"/>
                <a:gd name="connsiteX2" fmla="*/ 892175 w 2066925"/>
                <a:gd name="connsiteY2" fmla="*/ 254000 h 257886"/>
                <a:gd name="connsiteX3" fmla="*/ 1330325 w 2066925"/>
                <a:gd name="connsiteY3" fmla="*/ 209550 h 257886"/>
                <a:gd name="connsiteX4" fmla="*/ 1797050 w 2066925"/>
                <a:gd name="connsiteY4" fmla="*/ 82550 h 257886"/>
                <a:gd name="connsiteX5" fmla="*/ 2066925 w 2066925"/>
                <a:gd name="connsiteY5" fmla="*/ 0 h 257886"/>
                <a:gd name="connsiteX0" fmla="*/ 0 w 2381250"/>
                <a:gd name="connsiteY0" fmla="*/ 15082 h 266774"/>
                <a:gd name="connsiteX1" fmla="*/ 758825 w 2381250"/>
                <a:gd name="connsiteY1" fmla="*/ 244475 h 266774"/>
                <a:gd name="connsiteX2" fmla="*/ 1206500 w 2381250"/>
                <a:gd name="connsiteY2" fmla="*/ 254000 h 266774"/>
                <a:gd name="connsiteX3" fmla="*/ 1644650 w 2381250"/>
                <a:gd name="connsiteY3" fmla="*/ 209550 h 266774"/>
                <a:gd name="connsiteX4" fmla="*/ 2111375 w 2381250"/>
                <a:gd name="connsiteY4" fmla="*/ 82550 h 266774"/>
                <a:gd name="connsiteX5" fmla="*/ 2381250 w 2381250"/>
                <a:gd name="connsiteY5" fmla="*/ 0 h 266774"/>
                <a:gd name="connsiteX0" fmla="*/ 0 w 2381250"/>
                <a:gd name="connsiteY0" fmla="*/ 15082 h 266774"/>
                <a:gd name="connsiteX1" fmla="*/ 758825 w 2381250"/>
                <a:gd name="connsiteY1" fmla="*/ 244475 h 266774"/>
                <a:gd name="connsiteX2" fmla="*/ 1206500 w 2381250"/>
                <a:gd name="connsiteY2" fmla="*/ 254000 h 266774"/>
                <a:gd name="connsiteX3" fmla="*/ 1644650 w 2381250"/>
                <a:gd name="connsiteY3" fmla="*/ 209550 h 266774"/>
                <a:gd name="connsiteX4" fmla="*/ 2111375 w 2381250"/>
                <a:gd name="connsiteY4" fmla="*/ 82550 h 266774"/>
                <a:gd name="connsiteX5" fmla="*/ 2381250 w 2381250"/>
                <a:gd name="connsiteY5" fmla="*/ 0 h 266774"/>
                <a:gd name="connsiteX0" fmla="*/ 0 w 2381250"/>
                <a:gd name="connsiteY0" fmla="*/ 15082 h 259269"/>
                <a:gd name="connsiteX1" fmla="*/ 758825 w 2381250"/>
                <a:gd name="connsiteY1" fmla="*/ 244475 h 259269"/>
                <a:gd name="connsiteX2" fmla="*/ 1206500 w 2381250"/>
                <a:gd name="connsiteY2" fmla="*/ 254000 h 259269"/>
                <a:gd name="connsiteX3" fmla="*/ 1644650 w 2381250"/>
                <a:gd name="connsiteY3" fmla="*/ 209550 h 259269"/>
                <a:gd name="connsiteX4" fmla="*/ 2111375 w 2381250"/>
                <a:gd name="connsiteY4" fmla="*/ 82550 h 259269"/>
                <a:gd name="connsiteX5" fmla="*/ 2381250 w 2381250"/>
                <a:gd name="connsiteY5" fmla="*/ 0 h 259269"/>
                <a:gd name="connsiteX0" fmla="*/ 0 w 2381250"/>
                <a:gd name="connsiteY0" fmla="*/ 15082 h 257153"/>
                <a:gd name="connsiteX1" fmla="*/ 758825 w 2381250"/>
                <a:gd name="connsiteY1" fmla="*/ 244475 h 257153"/>
                <a:gd name="connsiteX2" fmla="*/ 1206500 w 2381250"/>
                <a:gd name="connsiteY2" fmla="*/ 254000 h 257153"/>
                <a:gd name="connsiteX3" fmla="*/ 1644650 w 2381250"/>
                <a:gd name="connsiteY3" fmla="*/ 209550 h 257153"/>
                <a:gd name="connsiteX4" fmla="*/ 2111375 w 2381250"/>
                <a:gd name="connsiteY4" fmla="*/ 82550 h 257153"/>
                <a:gd name="connsiteX5" fmla="*/ 2381250 w 2381250"/>
                <a:gd name="connsiteY5" fmla="*/ 0 h 2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0" h="257153">
                  <a:moveTo>
                    <a:pt x="0" y="15082"/>
                  </a:moveTo>
                  <a:cubicBezTo>
                    <a:pt x="307445" y="227543"/>
                    <a:pt x="595842" y="230849"/>
                    <a:pt x="758825" y="244475"/>
                  </a:cubicBezTo>
                  <a:cubicBezTo>
                    <a:pt x="921808" y="258101"/>
                    <a:pt x="1058863" y="259821"/>
                    <a:pt x="1206500" y="254000"/>
                  </a:cubicBezTo>
                  <a:cubicBezTo>
                    <a:pt x="1354138" y="248179"/>
                    <a:pt x="1493838" y="238125"/>
                    <a:pt x="1644650" y="209550"/>
                  </a:cubicBezTo>
                  <a:cubicBezTo>
                    <a:pt x="1795463" y="180975"/>
                    <a:pt x="1988608" y="117475"/>
                    <a:pt x="2111375" y="82550"/>
                  </a:cubicBezTo>
                  <a:cubicBezTo>
                    <a:pt x="2234142" y="47625"/>
                    <a:pt x="2307696" y="23812"/>
                    <a:pt x="2381250" y="0"/>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381901" y="4561497"/>
              <a:ext cx="536044" cy="88492"/>
            </a:xfrm>
            <a:custGeom>
              <a:avLst/>
              <a:gdLst>
                <a:gd name="connsiteX0" fmla="*/ 0 w 495300"/>
                <a:gd name="connsiteY0" fmla="*/ 23576 h 58501"/>
                <a:gd name="connsiteX1" fmla="*/ 250825 w 495300"/>
                <a:gd name="connsiteY1" fmla="*/ 1351 h 58501"/>
                <a:gd name="connsiteX2" fmla="*/ 495300 w 495300"/>
                <a:gd name="connsiteY2" fmla="*/ 58501 h 58501"/>
                <a:gd name="connsiteX0" fmla="*/ 0 w 942975"/>
                <a:gd name="connsiteY0" fmla="*/ 156417 h 156417"/>
                <a:gd name="connsiteX1" fmla="*/ 698500 w 942975"/>
                <a:gd name="connsiteY1" fmla="*/ 3223 h 156417"/>
                <a:gd name="connsiteX2" fmla="*/ 942975 w 942975"/>
                <a:gd name="connsiteY2" fmla="*/ 60373 h 156417"/>
                <a:gd name="connsiteX0" fmla="*/ 0 w 942975"/>
                <a:gd name="connsiteY0" fmla="*/ 167796 h 167796"/>
                <a:gd name="connsiteX1" fmla="*/ 522287 w 942975"/>
                <a:gd name="connsiteY1" fmla="*/ 2696 h 167796"/>
                <a:gd name="connsiteX2" fmla="*/ 942975 w 942975"/>
                <a:gd name="connsiteY2" fmla="*/ 71752 h 167796"/>
                <a:gd name="connsiteX0" fmla="*/ 0 w 942975"/>
                <a:gd name="connsiteY0" fmla="*/ 167796 h 167796"/>
                <a:gd name="connsiteX1" fmla="*/ 524669 w 942975"/>
                <a:gd name="connsiteY1" fmla="*/ 2696 h 167796"/>
                <a:gd name="connsiteX2" fmla="*/ 942975 w 942975"/>
                <a:gd name="connsiteY2" fmla="*/ 71752 h 167796"/>
                <a:gd name="connsiteX0" fmla="*/ 0 w 942975"/>
                <a:gd name="connsiteY0" fmla="*/ 167796 h 167796"/>
                <a:gd name="connsiteX1" fmla="*/ 524669 w 942975"/>
                <a:gd name="connsiteY1" fmla="*/ 2696 h 167796"/>
                <a:gd name="connsiteX2" fmla="*/ 942975 w 942975"/>
                <a:gd name="connsiteY2" fmla="*/ 71752 h 167796"/>
                <a:gd name="connsiteX0" fmla="*/ 0 w 942975"/>
                <a:gd name="connsiteY0" fmla="*/ 167796 h 167796"/>
                <a:gd name="connsiteX1" fmla="*/ 524669 w 942975"/>
                <a:gd name="connsiteY1" fmla="*/ 2696 h 167796"/>
                <a:gd name="connsiteX2" fmla="*/ 942975 w 942975"/>
                <a:gd name="connsiteY2" fmla="*/ 71752 h 167796"/>
                <a:gd name="connsiteX0" fmla="*/ 0 w 942975"/>
                <a:gd name="connsiteY0" fmla="*/ 170743 h 170743"/>
                <a:gd name="connsiteX1" fmla="*/ 524669 w 942975"/>
                <a:gd name="connsiteY1" fmla="*/ 5643 h 170743"/>
                <a:gd name="connsiteX2" fmla="*/ 942975 w 942975"/>
                <a:gd name="connsiteY2" fmla="*/ 74699 h 170743"/>
                <a:gd name="connsiteX0" fmla="*/ 0 w 942975"/>
                <a:gd name="connsiteY0" fmla="*/ 183538 h 183538"/>
                <a:gd name="connsiteX1" fmla="*/ 512763 w 942975"/>
                <a:gd name="connsiteY1" fmla="*/ 4150 h 183538"/>
                <a:gd name="connsiteX2" fmla="*/ 942975 w 942975"/>
                <a:gd name="connsiteY2" fmla="*/ 87494 h 183538"/>
                <a:gd name="connsiteX0" fmla="*/ 0 w 942975"/>
                <a:gd name="connsiteY0" fmla="*/ 157197 h 157197"/>
                <a:gd name="connsiteX1" fmla="*/ 522288 w 942975"/>
                <a:gd name="connsiteY1" fmla="*/ 8765 h 157197"/>
                <a:gd name="connsiteX2" fmla="*/ 942975 w 942975"/>
                <a:gd name="connsiteY2" fmla="*/ 61153 h 157197"/>
                <a:gd name="connsiteX0" fmla="*/ 0 w 942975"/>
                <a:gd name="connsiteY0" fmla="*/ 157197 h 157197"/>
                <a:gd name="connsiteX1" fmla="*/ 522288 w 942975"/>
                <a:gd name="connsiteY1" fmla="*/ 8765 h 157197"/>
                <a:gd name="connsiteX2" fmla="*/ 942975 w 942975"/>
                <a:gd name="connsiteY2" fmla="*/ 61153 h 157197"/>
                <a:gd name="connsiteX0" fmla="*/ 0 w 942975"/>
                <a:gd name="connsiteY0" fmla="*/ 155786 h 155786"/>
                <a:gd name="connsiteX1" fmla="*/ 522288 w 942975"/>
                <a:gd name="connsiteY1" fmla="*/ 7354 h 155786"/>
                <a:gd name="connsiteX2" fmla="*/ 942975 w 942975"/>
                <a:gd name="connsiteY2" fmla="*/ 59742 h 155786"/>
                <a:gd name="connsiteX0" fmla="*/ 0 w 942975"/>
                <a:gd name="connsiteY0" fmla="*/ 155786 h 155786"/>
                <a:gd name="connsiteX1" fmla="*/ 522288 w 942975"/>
                <a:gd name="connsiteY1" fmla="*/ 7354 h 155786"/>
                <a:gd name="connsiteX2" fmla="*/ 942975 w 942975"/>
                <a:gd name="connsiteY2" fmla="*/ 59742 h 155786"/>
                <a:gd name="connsiteX0" fmla="*/ 0 w 942975"/>
                <a:gd name="connsiteY0" fmla="*/ 154743 h 154743"/>
                <a:gd name="connsiteX1" fmla="*/ 522288 w 942975"/>
                <a:gd name="connsiteY1" fmla="*/ 6311 h 154743"/>
                <a:gd name="connsiteX2" fmla="*/ 942975 w 942975"/>
                <a:gd name="connsiteY2" fmla="*/ 58699 h 154743"/>
                <a:gd name="connsiteX0" fmla="*/ 0 w 942975"/>
                <a:gd name="connsiteY0" fmla="*/ 158647 h 158647"/>
                <a:gd name="connsiteX1" fmla="*/ 517525 w 942975"/>
                <a:gd name="connsiteY1" fmla="*/ 5453 h 158647"/>
                <a:gd name="connsiteX2" fmla="*/ 942975 w 942975"/>
                <a:gd name="connsiteY2" fmla="*/ 62603 h 158647"/>
                <a:gd name="connsiteX0" fmla="*/ 0 w 942975"/>
                <a:gd name="connsiteY0" fmla="*/ 155670 h 155670"/>
                <a:gd name="connsiteX1" fmla="*/ 517525 w 942975"/>
                <a:gd name="connsiteY1" fmla="*/ 2476 h 155670"/>
                <a:gd name="connsiteX2" fmla="*/ 942975 w 942975"/>
                <a:gd name="connsiteY2" fmla="*/ 59626 h 155670"/>
                <a:gd name="connsiteX0" fmla="*/ 0 w 942975"/>
                <a:gd name="connsiteY0" fmla="*/ 155670 h 155670"/>
                <a:gd name="connsiteX1" fmla="*/ 517525 w 942975"/>
                <a:gd name="connsiteY1" fmla="*/ 2476 h 155670"/>
                <a:gd name="connsiteX2" fmla="*/ 942975 w 942975"/>
                <a:gd name="connsiteY2" fmla="*/ 59626 h 155670"/>
              </a:gdLst>
              <a:ahLst/>
              <a:cxnLst>
                <a:cxn ang="0">
                  <a:pos x="connsiteX0" y="connsiteY0"/>
                </a:cxn>
                <a:cxn ang="0">
                  <a:pos x="connsiteX1" y="connsiteY1"/>
                </a:cxn>
                <a:cxn ang="0">
                  <a:pos x="connsiteX2" y="connsiteY2"/>
                </a:cxn>
              </a:cxnLst>
              <a:rect l="l" t="t" r="r" b="b"/>
              <a:pathLst>
                <a:path w="942975" h="155670">
                  <a:moveTo>
                    <a:pt x="0" y="155670"/>
                  </a:moveTo>
                  <a:cubicBezTo>
                    <a:pt x="198437" y="46398"/>
                    <a:pt x="412752" y="8958"/>
                    <a:pt x="517525" y="2476"/>
                  </a:cubicBezTo>
                  <a:cubicBezTo>
                    <a:pt x="622298" y="-4006"/>
                    <a:pt x="819149" y="-1757"/>
                    <a:pt x="942975" y="59626"/>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0289748" y="4566269"/>
              <a:ext cx="564922" cy="108536"/>
            </a:xfrm>
            <a:custGeom>
              <a:avLst/>
              <a:gdLst>
                <a:gd name="connsiteX0" fmla="*/ 993775 w 993775"/>
                <a:gd name="connsiteY0" fmla="*/ 190929 h 190929"/>
                <a:gd name="connsiteX1" fmla="*/ 539750 w 993775"/>
                <a:gd name="connsiteY1" fmla="*/ 60754 h 190929"/>
                <a:gd name="connsiteX2" fmla="*/ 228600 w 993775"/>
                <a:gd name="connsiteY2" fmla="*/ 429 h 190929"/>
                <a:gd name="connsiteX3" fmla="*/ 0 w 993775"/>
                <a:gd name="connsiteY3" fmla="*/ 38529 h 190929"/>
              </a:gdLst>
              <a:ahLst/>
              <a:cxnLst>
                <a:cxn ang="0">
                  <a:pos x="connsiteX0" y="connsiteY0"/>
                </a:cxn>
                <a:cxn ang="0">
                  <a:pos x="connsiteX1" y="connsiteY1"/>
                </a:cxn>
                <a:cxn ang="0">
                  <a:pos x="connsiteX2" y="connsiteY2"/>
                </a:cxn>
                <a:cxn ang="0">
                  <a:pos x="connsiteX3" y="connsiteY3"/>
                </a:cxn>
              </a:cxnLst>
              <a:rect l="l" t="t" r="r" b="b"/>
              <a:pathLst>
                <a:path w="993775" h="190929">
                  <a:moveTo>
                    <a:pt x="993775" y="190929"/>
                  </a:moveTo>
                  <a:cubicBezTo>
                    <a:pt x="830527" y="141716"/>
                    <a:pt x="667279" y="92504"/>
                    <a:pt x="539750" y="60754"/>
                  </a:cubicBezTo>
                  <a:cubicBezTo>
                    <a:pt x="412221" y="29004"/>
                    <a:pt x="318558" y="4133"/>
                    <a:pt x="228600" y="429"/>
                  </a:cubicBezTo>
                  <a:cubicBezTo>
                    <a:pt x="138642" y="-3275"/>
                    <a:pt x="69321" y="17627"/>
                    <a:pt x="0" y="38529"/>
                  </a:cubicBezTo>
                </a:path>
              </a:pathLst>
            </a:cu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p:cNvSpPr txBox="1"/>
                <p:nvPr/>
              </p:nvSpPr>
              <p:spPr>
                <a:xfrm>
                  <a:off x="9649923" y="3151543"/>
                  <a:ext cx="78788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FF"/>
                            </a:solidFill>
                            <a:latin typeface="Cambria Math" panose="02040503050406030204" pitchFamily="18" charset="0"/>
                          </a:rPr>
                          <m:t>𝐵</m:t>
                        </m:r>
                        <m:r>
                          <a:rPr lang="en-US" sz="2400" b="0" i="1" smtClean="0">
                            <a:solidFill>
                              <a:srgbClr val="0000FF"/>
                            </a:solidFill>
                            <a:latin typeface="Cambria Math" panose="02040503050406030204" pitchFamily="18" charset="0"/>
                          </a:rPr>
                          <m:t>(</m:t>
                        </m:r>
                        <m:sSup>
                          <m:sSupPr>
                            <m:ctrlPr>
                              <a:rPr lang="en-US" sz="2400" b="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𝑀</m:t>
                            </m:r>
                          </m:e>
                          <m:sup>
                            <m:r>
                              <a:rPr lang="en-US" sz="2400" b="0" i="1" smtClean="0">
                                <a:solidFill>
                                  <a:srgbClr val="0000FF"/>
                                </a:solidFill>
                                <a:latin typeface="Cambria Math" panose="02040503050406030204" pitchFamily="18" charset="0"/>
                              </a:rPr>
                              <m:t>′</m:t>
                            </m:r>
                          </m:sup>
                        </m:sSup>
                        <m:r>
                          <a:rPr lang="en-US" sz="2400" b="0" i="1" smtClean="0">
                            <a:solidFill>
                              <a:srgbClr val="0000FF"/>
                            </a:solidFill>
                            <a:latin typeface="Cambria Math" panose="02040503050406030204" pitchFamily="18" charset="0"/>
                          </a:rPr>
                          <m:t>)</m:t>
                        </m:r>
                      </m:oMath>
                    </m:oMathPara>
                  </a14:m>
                  <a:endParaRPr lang="en-US" sz="2400" dirty="0">
                    <a:solidFill>
                      <a:srgbClr val="0000FF"/>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649923" y="3151543"/>
                  <a:ext cx="787889" cy="461665"/>
                </a:xfrm>
                <a:prstGeom prst="rect">
                  <a:avLst/>
                </a:prstGeom>
                <a:blipFill>
                  <a:blip r:embed="rId6"/>
                  <a:stretch>
                    <a:fillRect l="-2326" r="-34109" b="-17105"/>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6" name="Rectangle 25"/>
              <p:cNvSpPr/>
              <p:nvPr/>
            </p:nvSpPr>
            <p:spPr>
              <a:xfrm>
                <a:off x="1720003" y="4975240"/>
                <a:ext cx="4575612" cy="806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i="1">
                              <a:latin typeface="Cambria Math" panose="02040503050406030204" pitchFamily="18" charset="0"/>
                            </a:rPr>
                            <m:t>𝛼</m:t>
                          </m:r>
                        </m:e>
                      </m:d>
                      <m:r>
                        <a:rPr lang="en-US" sz="2400" i="1">
                          <a:latin typeface="Cambria Math" panose="02040503050406030204" pitchFamily="18" charset="0"/>
                        </a:rPr>
                        <m:t>=</m:t>
                      </m:r>
                      <m:f>
                        <m:fPr>
                          <m:ctrlPr>
                            <a:rPr lang="en-US" sz="2400" i="1">
                              <a:latin typeface="Cambria Math" panose="02040503050406030204" pitchFamily="18" charset="0"/>
                            </a:rPr>
                          </m:ctrlPr>
                        </m:fPr>
                        <m:num>
                          <m:d>
                            <m:dPr>
                              <m:begChr m:val="|"/>
                              <m:endChr m:val="|"/>
                              <m:ctrlPr>
                                <a:rPr lang="en-US" sz="2400" i="1">
                                  <a:latin typeface="Cambria Math" panose="02040503050406030204" pitchFamily="18" charset="0"/>
                                </a:rPr>
                              </m:ctrlPr>
                            </m:dPr>
                            <m:e>
                              <m:r>
                                <a:rPr lang="en-US" sz="2400" i="1">
                                  <a:solidFill>
                                    <a:srgbClr val="0000FF"/>
                                  </a:solidFill>
                                  <a:latin typeface="Cambria Math" panose="02040503050406030204" pitchFamily="18" charset="0"/>
                                </a:rPr>
                                <m:t>𝐵</m:t>
                              </m:r>
                              <m:d>
                                <m:dPr>
                                  <m:ctrlPr>
                                    <a:rPr lang="en-US" sz="2400" i="1">
                                      <a:solidFill>
                                        <a:srgbClr val="0000FF"/>
                                      </a:solidFill>
                                      <a:latin typeface="Cambria Math" panose="02040503050406030204" pitchFamily="18" charset="0"/>
                                    </a:rPr>
                                  </m:ctrlPr>
                                </m:dPr>
                                <m:e>
                                  <m:sSup>
                                    <m:sSupPr>
                                      <m:ctrlPr>
                                        <a:rPr lang="en-US" sz="2400" i="1">
                                          <a:solidFill>
                                            <a:srgbClr val="0000FF"/>
                                          </a:solidFill>
                                          <a:latin typeface="Cambria Math" panose="02040503050406030204" pitchFamily="18" charset="0"/>
                                        </a:rPr>
                                      </m:ctrlPr>
                                    </m:sSupPr>
                                    <m:e>
                                      <m:r>
                                        <a:rPr lang="en-US" sz="2400" i="1">
                                          <a:solidFill>
                                            <a:srgbClr val="0000FF"/>
                                          </a:solidFill>
                                          <a:latin typeface="Cambria Math" panose="02040503050406030204" pitchFamily="18" charset="0"/>
                                        </a:rPr>
                                        <m:t>𝑀</m:t>
                                      </m:r>
                                    </m:e>
                                    <m:sup>
                                      <m:r>
                                        <a:rPr lang="en-US" sz="2400" i="1">
                                          <a:solidFill>
                                            <a:srgbClr val="0000FF"/>
                                          </a:solidFill>
                                          <a:latin typeface="Cambria Math" panose="02040503050406030204" pitchFamily="18" charset="0"/>
                                        </a:rPr>
                                        <m:t>′</m:t>
                                      </m:r>
                                    </m:sup>
                                  </m:sSup>
                                </m:e>
                              </m:d>
                            </m:e>
                          </m:d>
                        </m:num>
                        <m:den>
                          <m:r>
                            <a:rPr lang="en-US" sz="2400" i="1">
                              <a:latin typeface="Cambria Math" panose="02040503050406030204" pitchFamily="18" charset="0"/>
                            </a:rPr>
                            <m:t>2</m:t>
                          </m:r>
                        </m:den>
                      </m:f>
                      <m:r>
                        <a:rPr lang="en-US" sz="2400" i="1">
                          <a:latin typeface="Cambria Math" panose="02040503050406030204" pitchFamily="18" charset="0"/>
                        </a:rPr>
                        <m:t>−</m:t>
                      </m:r>
                      <m:r>
                        <a:rPr lang="en-US" sz="2400" i="1">
                          <a:latin typeface="Cambria Math" panose="02040503050406030204" pitchFamily="18" charset="0"/>
                        </a:rPr>
                        <m:t>𝑆𝑖𝑛</m:t>
                      </m:r>
                      <m:r>
                        <a:rPr lang="en-US" sz="2400" i="1">
                          <a:latin typeface="Cambria Math" panose="02040503050406030204" pitchFamily="18" charset="0"/>
                        </a:rPr>
                        <m:t>(</m:t>
                      </m:r>
                      <m:r>
                        <a:rPr lang="en-US" sz="2400" i="1">
                          <a:latin typeface="Cambria Math" panose="02040503050406030204" pitchFamily="18" charset="0"/>
                        </a:rPr>
                        <m:t>𝛼</m:t>
                      </m:r>
                      <m:r>
                        <a:rPr lang="en-US" sz="2400" i="1">
                          <a:latin typeface="Cambria Math" panose="02040503050406030204" pitchFamily="18" charset="0"/>
                        </a:rPr>
                        <m:t>)|</m:t>
                      </m:r>
                      <m:r>
                        <a:rPr lang="en-US" sz="2400" i="1">
                          <a:solidFill>
                            <a:srgbClr val="FF0000"/>
                          </a:solidFill>
                          <a:latin typeface="Cambria Math" panose="02040503050406030204" pitchFamily="18" charset="0"/>
                        </a:rPr>
                        <m:t>𝑀</m:t>
                      </m:r>
                      <m:r>
                        <a:rPr lang="en-US" sz="2400" i="1">
                          <a:solidFill>
                            <a:srgbClr val="FF0000"/>
                          </a:solidFill>
                          <a:latin typeface="Cambria Math" panose="02040503050406030204" pitchFamily="18" charset="0"/>
                        </a:rPr>
                        <m:t>′|</m:t>
                      </m:r>
                    </m:oMath>
                  </m:oMathPara>
                </a14:m>
                <a:endParaRPr lang="en-US" sz="2400" dirty="0"/>
              </a:p>
            </p:txBody>
          </p:sp>
        </mc:Choice>
        <mc:Fallback>
          <p:sp>
            <p:nvSpPr>
              <p:cNvPr id="26" name="Rectangle 25"/>
              <p:cNvSpPr>
                <a:spLocks noRot="1" noChangeAspect="1" noMove="1" noResize="1" noEditPoints="1" noAdjustHandles="1" noChangeArrowheads="1" noChangeShapeType="1" noTextEdit="1"/>
              </p:cNvSpPr>
              <p:nvPr/>
            </p:nvSpPr>
            <p:spPr>
              <a:xfrm>
                <a:off x="1720003" y="4975240"/>
                <a:ext cx="4575612" cy="806696"/>
              </a:xfrm>
              <a:prstGeom prst="rect">
                <a:avLst/>
              </a:prstGeom>
              <a:blipFill>
                <a:blip r:embed="rId7"/>
                <a:stretch>
                  <a:fillRect/>
                </a:stretch>
              </a:blipFill>
            </p:spPr>
            <p:txBody>
              <a:bodyPr/>
              <a:lstStyle/>
              <a:p>
                <a:r>
                  <a:rPr lang="en-US">
                    <a:noFill/>
                  </a:rPr>
                  <a:t> </a:t>
                </a:r>
              </a:p>
            </p:txBody>
          </p:sp>
        </mc:Fallback>
      </mc:AlternateContent>
      <p:grpSp>
        <p:nvGrpSpPr>
          <p:cNvPr id="20" name="Group 19"/>
          <p:cNvGrpSpPr/>
          <p:nvPr/>
        </p:nvGrpSpPr>
        <p:grpSpPr>
          <a:xfrm>
            <a:off x="8357605" y="4928684"/>
            <a:ext cx="929270" cy="980580"/>
            <a:chOff x="8357605" y="4928684"/>
            <a:chExt cx="929270" cy="980580"/>
          </a:xfrm>
        </p:grpSpPr>
        <p:sp>
          <p:nvSpPr>
            <p:cNvPr id="28" name="Oval 27"/>
            <p:cNvSpPr/>
            <p:nvPr/>
          </p:nvSpPr>
          <p:spPr>
            <a:xfrm>
              <a:off x="8357605" y="4951420"/>
              <a:ext cx="929270" cy="929270"/>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8766175" y="4928684"/>
              <a:ext cx="228105" cy="980580"/>
              <a:chOff x="8766175" y="4928684"/>
              <a:chExt cx="228105" cy="980580"/>
            </a:xfrm>
          </p:grpSpPr>
          <p:sp>
            <p:nvSpPr>
              <p:cNvPr id="6" name="Oval 5"/>
              <p:cNvSpPr/>
              <p:nvPr/>
            </p:nvSpPr>
            <p:spPr>
              <a:xfrm>
                <a:off x="8766175" y="5363659"/>
                <a:ext cx="94755" cy="94755"/>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899525" y="4928684"/>
                <a:ext cx="94755" cy="94755"/>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861425" y="5814509"/>
                <a:ext cx="94755" cy="94755"/>
              </a:xfrm>
              <a:prstGeom prst="ellipse">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1107637"/>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Pruning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Given an OA threshold </a:t>
                </a:r>
                <a14:m>
                  <m:oMath xmlns:m="http://schemas.openxmlformats.org/officeDocument/2006/math">
                    <m:r>
                      <a:rPr lang="en-US" b="0" i="1" smtClean="0">
                        <a:latin typeface="Cambria Math" panose="02040503050406030204" pitchFamily="18" charset="0"/>
                      </a:rPr>
                      <m:t>𝛼</m:t>
                    </m:r>
                  </m:oMath>
                </a14:m>
                <a:r>
                  <a:rPr lang="en-US" dirty="0" smtClean="0"/>
                  <a:t>, we prune </a:t>
                </a:r>
                <a14:m>
                  <m:oMath xmlns:m="http://schemas.openxmlformats.org/officeDocument/2006/math">
                    <m:r>
                      <a:rPr lang="en-US" b="0" i="1" smtClean="0">
                        <a:latin typeface="Cambria Math" panose="02040503050406030204" pitchFamily="18" charset="0"/>
                      </a:rPr>
                      <m:t>𝑀</m:t>
                    </m:r>
                  </m:oMath>
                </a14:m>
                <a:r>
                  <a:rPr lang="en-US" dirty="0" smtClean="0"/>
                  <a:t> to a subgraph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oMath>
                </a14:m>
                <a:r>
                  <a:rPr lang="en-US" dirty="0" smtClean="0"/>
                  <a:t> such that: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𝛼</m:t>
                        </m:r>
                      </m:sub>
                    </m:sSub>
                  </m:oMath>
                </a14:m>
                <a:r>
                  <a:rPr lang="en-US" dirty="0" smtClean="0"/>
                  <a:t> maximizes </a:t>
                </a:r>
                <a:r>
                  <a:rPr lang="en-US" dirty="0"/>
                  <a:t>the score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m:t>
                    </m:r>
                  </m:oMath>
                </a14:m>
                <a:r>
                  <a:rPr lang="en-US" dirty="0" smtClean="0"/>
                  <a:t> </a:t>
                </a:r>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oMath>
                </a14:m>
                <a:r>
                  <a:rPr lang="en-US" dirty="0" smtClean="0"/>
                  <a:t> preserves </a:t>
                </a:r>
                <a:r>
                  <a:rPr lang="en-US" dirty="0"/>
                  <a:t>the topology of </a:t>
                </a:r>
                <a14:m>
                  <m:oMath xmlns:m="http://schemas.openxmlformats.org/officeDocument/2006/math">
                    <m:r>
                      <a:rPr lang="en-US" i="1">
                        <a:latin typeface="Cambria Math" panose="02040503050406030204" pitchFamily="18" charset="0"/>
                      </a:rPr>
                      <m:t>𝑀</m:t>
                    </m:r>
                  </m:oMath>
                </a14:m>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𝛽</m:t>
                        </m:r>
                      </m:sub>
                    </m:sSub>
                  </m:oMath>
                </a14:m>
                <a:r>
                  <a:rPr lang="en-US" dirty="0" smtClean="0"/>
                  <a:t> for any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&lt;</m:t>
                    </m:r>
                    <m:r>
                      <a:rPr lang="en-US" b="0" i="1" smtClean="0">
                        <a:latin typeface="Cambria Math" panose="02040503050406030204" pitchFamily="18" charset="0"/>
                      </a:rPr>
                      <m:t>𝛼</m:t>
                    </m:r>
                  </m:oMath>
                </a14:m>
                <a:r>
                  <a:rPr lang="en-US" dirty="0" smtClean="0"/>
                  <a:t> </a:t>
                </a:r>
                <a:r>
                  <a:rPr lang="en-US" dirty="0" smtClean="0"/>
                  <a:t>(i.e.,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oMath>
                </a14:m>
                <a:r>
                  <a:rPr lang="en-US" dirty="0" smtClean="0"/>
                  <a:t> </a:t>
                </a:r>
                <a:r>
                  <a:rPr lang="en-US" dirty="0" smtClean="0"/>
                  <a:t>contracts as </a:t>
                </a:r>
                <a14:m>
                  <m:oMath xmlns:m="http://schemas.openxmlformats.org/officeDocument/2006/math">
                    <m:r>
                      <a:rPr lang="en-US" b="0" i="1" smtClean="0">
                        <a:latin typeface="Cambria Math" panose="02040503050406030204" pitchFamily="18" charset="0"/>
                      </a:rPr>
                      <m:t>𝛼</m:t>
                    </m:r>
                  </m:oMath>
                </a14:m>
                <a:r>
                  <a:rPr lang="en-US" dirty="0" smtClean="0"/>
                  <a:t> increases) </a:t>
                </a:r>
              </a:p>
              <a:p>
                <a:pPr marL="0" indent="0">
                  <a:buNone/>
                </a:pPr>
                <a:endParaRPr lang="en-US" dirty="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04" t="-1966"/>
                </a:stretch>
              </a:blipFill>
            </p:spPr>
            <p:txBody>
              <a:bodyPr/>
              <a:lstStyle/>
              <a:p>
                <a:r>
                  <a:rPr lang="en-US">
                    <a:noFill/>
                  </a:rPr>
                  <a:t> </a:t>
                </a:r>
              </a:p>
            </p:txBody>
          </p:sp>
        </mc:Fallback>
      </mc:AlternateContent>
    </p:spTree>
    <p:extLst>
      <p:ext uri="{BB962C8B-B14F-4D97-AF65-F5344CB8AC3E}">
        <p14:creationId xmlns:p14="http://schemas.microsoft.com/office/powerpoint/2010/main" val="259539863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Applications</a:t>
            </a:r>
            <a:endParaRPr lang="en-US" dirty="0"/>
          </a:p>
        </p:txBody>
      </p:sp>
      <p:grpSp>
        <p:nvGrpSpPr>
          <p:cNvPr id="23" name="Group 22"/>
          <p:cNvGrpSpPr/>
          <p:nvPr/>
        </p:nvGrpSpPr>
        <p:grpSpPr>
          <a:xfrm>
            <a:off x="4932761" y="1866239"/>
            <a:ext cx="2728471" cy="4515672"/>
            <a:chOff x="4958161" y="1828139"/>
            <a:chExt cx="2728471" cy="4515672"/>
          </a:xfrm>
        </p:grpSpPr>
        <p:pic>
          <p:nvPicPr>
            <p:cNvPr id="9" name="Picture 8"/>
            <p:cNvPicPr>
              <a:picLocks noChangeAspect="1"/>
            </p:cNvPicPr>
            <p:nvPr/>
          </p:nvPicPr>
          <p:blipFill rotWithShape="1">
            <a:blip r:embed="rId3"/>
            <a:srcRect t="-1" r="50384" b="-2765"/>
            <a:stretch/>
          </p:blipFill>
          <p:spPr>
            <a:xfrm>
              <a:off x="4958161" y="3765495"/>
              <a:ext cx="2728471" cy="1811680"/>
            </a:xfrm>
            <a:prstGeom prst="rect">
              <a:avLst/>
            </a:prstGeom>
          </p:spPr>
        </p:pic>
        <p:sp>
          <p:nvSpPr>
            <p:cNvPr id="10" name="TextBox 9"/>
            <p:cNvSpPr txBox="1"/>
            <p:nvPr/>
          </p:nvSpPr>
          <p:spPr>
            <a:xfrm>
              <a:off x="5168079" y="5943701"/>
              <a:ext cx="2440989" cy="400110"/>
            </a:xfrm>
            <a:prstGeom prst="rect">
              <a:avLst/>
            </a:prstGeom>
            <a:noFill/>
          </p:spPr>
          <p:txBody>
            <a:bodyPr wrap="none" rtlCol="0">
              <a:spAutoFit/>
            </a:bodyPr>
            <a:lstStyle/>
            <a:p>
              <a:r>
                <a:rPr lang="en-US" sz="2000" dirty="0" smtClean="0"/>
                <a:t>Character recognition</a:t>
              </a:r>
              <a:endParaRPr lang="en-US" sz="2000" dirty="0"/>
            </a:p>
          </p:txBody>
        </p:sp>
        <p:sp>
          <p:nvSpPr>
            <p:cNvPr id="12" name="Rectangle 11"/>
            <p:cNvSpPr/>
            <p:nvPr/>
          </p:nvSpPr>
          <p:spPr>
            <a:xfrm>
              <a:off x="5842827" y="3349526"/>
              <a:ext cx="849976" cy="307777"/>
            </a:xfrm>
            <a:prstGeom prst="rect">
              <a:avLst/>
            </a:prstGeom>
          </p:spPr>
          <p:txBody>
            <a:bodyPr wrap="none">
              <a:spAutoFit/>
            </a:bodyPr>
            <a:lstStyle/>
            <a:p>
              <a:pPr lvl="0"/>
              <a:r>
                <a:rPr lang="en-US" sz="1400" dirty="0" smtClean="0">
                  <a:solidFill>
                    <a:srgbClr val="000000"/>
                  </a:solidFill>
                </a:rPr>
                <a:t>[Trier 96]</a:t>
              </a:r>
              <a:endParaRPr lang="en-US" dirty="0">
                <a:solidFill>
                  <a:srgbClr val="000000"/>
                </a:solidFill>
              </a:endParaRPr>
            </a:p>
          </p:txBody>
        </p:sp>
        <p:grpSp>
          <p:nvGrpSpPr>
            <p:cNvPr id="15" name="Group 14"/>
            <p:cNvGrpSpPr/>
            <p:nvPr/>
          </p:nvGrpSpPr>
          <p:grpSpPr>
            <a:xfrm>
              <a:off x="4958161" y="1828139"/>
              <a:ext cx="2619308" cy="1521387"/>
              <a:chOff x="2890390" y="2371577"/>
              <a:chExt cx="6411220" cy="3723865"/>
            </a:xfrm>
          </p:grpSpPr>
          <p:pic>
            <p:nvPicPr>
              <p:cNvPr id="13" name="Picture 12"/>
              <p:cNvPicPr>
                <a:picLocks noChangeAspect="1"/>
              </p:cNvPicPr>
              <p:nvPr/>
            </p:nvPicPr>
            <p:blipFill>
              <a:blip r:embed="rId4"/>
              <a:stretch>
                <a:fillRect/>
              </a:stretch>
            </p:blipFill>
            <p:spPr>
              <a:xfrm>
                <a:off x="2890390" y="2371577"/>
                <a:ext cx="6411220" cy="2114845"/>
              </a:xfrm>
              <a:prstGeom prst="rect">
                <a:avLst/>
              </a:prstGeom>
            </p:spPr>
          </p:pic>
          <p:pic>
            <p:nvPicPr>
              <p:cNvPr id="14" name="Picture 13"/>
              <p:cNvPicPr>
                <a:picLocks noChangeAspect="1"/>
              </p:cNvPicPr>
              <p:nvPr/>
            </p:nvPicPr>
            <p:blipFill>
              <a:blip r:embed="rId5"/>
              <a:stretch>
                <a:fillRect/>
              </a:stretch>
            </p:blipFill>
            <p:spPr>
              <a:xfrm>
                <a:off x="3042811" y="4371176"/>
                <a:ext cx="6106377" cy="1724266"/>
              </a:xfrm>
              <a:prstGeom prst="rect">
                <a:avLst/>
              </a:prstGeom>
            </p:spPr>
          </p:pic>
        </p:grpSp>
        <p:sp>
          <p:nvSpPr>
            <p:cNvPr id="16" name="Rectangle 15"/>
            <p:cNvSpPr/>
            <p:nvPr/>
          </p:nvSpPr>
          <p:spPr>
            <a:xfrm>
              <a:off x="5920241" y="5577175"/>
              <a:ext cx="936667" cy="307777"/>
            </a:xfrm>
            <a:prstGeom prst="rect">
              <a:avLst/>
            </a:prstGeom>
          </p:spPr>
          <p:txBody>
            <a:bodyPr wrap="none">
              <a:spAutoFit/>
            </a:bodyPr>
            <a:lstStyle/>
            <a:p>
              <a:pPr lvl="0"/>
              <a:r>
                <a:rPr lang="en-US" sz="1400" dirty="0" smtClean="0">
                  <a:solidFill>
                    <a:srgbClr val="000000"/>
                  </a:solidFill>
                </a:rPr>
                <a:t>[Wang 18]</a:t>
              </a:r>
              <a:endParaRPr lang="en-US" dirty="0">
                <a:solidFill>
                  <a:srgbClr val="000000"/>
                </a:solidFill>
              </a:endParaRPr>
            </a:p>
          </p:txBody>
        </p:sp>
      </p:grpSp>
      <p:grpSp>
        <p:nvGrpSpPr>
          <p:cNvPr id="25" name="Group 24"/>
          <p:cNvGrpSpPr/>
          <p:nvPr/>
        </p:nvGrpSpPr>
        <p:grpSpPr>
          <a:xfrm>
            <a:off x="614585" y="1850010"/>
            <a:ext cx="3775646" cy="2145034"/>
            <a:chOff x="639985" y="1811910"/>
            <a:chExt cx="3775646" cy="2145034"/>
          </a:xfrm>
        </p:grpSpPr>
        <p:pic>
          <p:nvPicPr>
            <p:cNvPr id="17" name="Picture 16"/>
            <p:cNvPicPr>
              <a:picLocks noChangeAspect="1"/>
            </p:cNvPicPr>
            <p:nvPr/>
          </p:nvPicPr>
          <p:blipFill>
            <a:blip r:embed="rId6"/>
            <a:stretch>
              <a:fillRect/>
            </a:stretch>
          </p:blipFill>
          <p:spPr>
            <a:xfrm>
              <a:off x="639985" y="1811910"/>
              <a:ext cx="1769275" cy="1648329"/>
            </a:xfrm>
            <a:prstGeom prst="rect">
              <a:avLst/>
            </a:prstGeom>
          </p:spPr>
        </p:pic>
        <p:pic>
          <p:nvPicPr>
            <p:cNvPr id="18" name="Picture 17"/>
            <p:cNvPicPr>
              <a:picLocks noChangeAspect="1"/>
            </p:cNvPicPr>
            <p:nvPr/>
          </p:nvPicPr>
          <p:blipFill>
            <a:blip r:embed="rId7"/>
            <a:stretch>
              <a:fillRect/>
            </a:stretch>
          </p:blipFill>
          <p:spPr>
            <a:xfrm>
              <a:off x="2577244" y="1841272"/>
              <a:ext cx="1838387" cy="1624139"/>
            </a:xfrm>
            <a:prstGeom prst="rect">
              <a:avLst/>
            </a:prstGeom>
          </p:spPr>
        </p:pic>
        <p:sp>
          <p:nvSpPr>
            <p:cNvPr id="19" name="TextBox 18"/>
            <p:cNvSpPr txBox="1"/>
            <p:nvPr/>
          </p:nvSpPr>
          <p:spPr>
            <a:xfrm>
              <a:off x="1079552" y="3556834"/>
              <a:ext cx="3175869" cy="400110"/>
            </a:xfrm>
            <a:prstGeom prst="rect">
              <a:avLst/>
            </a:prstGeom>
            <a:noFill/>
          </p:spPr>
          <p:txBody>
            <a:bodyPr wrap="none" rtlCol="0">
              <a:spAutoFit/>
            </a:bodyPr>
            <a:lstStyle/>
            <a:p>
              <a:r>
                <a:rPr lang="en-US" sz="2000" dirty="0" smtClean="0"/>
                <a:t>Shape decomposition </a:t>
              </a:r>
              <a:r>
                <a:rPr lang="en-US" sz="1400" dirty="0" smtClean="0"/>
                <a:t>[Zeng 08]</a:t>
              </a:r>
              <a:endParaRPr lang="en-US" dirty="0"/>
            </a:p>
          </p:txBody>
        </p:sp>
      </p:grpSp>
      <p:grpSp>
        <p:nvGrpSpPr>
          <p:cNvPr id="26" name="Group 25"/>
          <p:cNvGrpSpPr/>
          <p:nvPr/>
        </p:nvGrpSpPr>
        <p:grpSpPr>
          <a:xfrm>
            <a:off x="583009" y="4151275"/>
            <a:ext cx="4015830" cy="2230636"/>
            <a:chOff x="608409" y="4113175"/>
            <a:chExt cx="4015830" cy="2230636"/>
          </a:xfrm>
        </p:grpSpPr>
        <p:pic>
          <p:nvPicPr>
            <p:cNvPr id="20" name="Picture 19"/>
            <p:cNvPicPr>
              <a:picLocks noChangeAspect="1"/>
            </p:cNvPicPr>
            <p:nvPr/>
          </p:nvPicPr>
          <p:blipFill>
            <a:blip r:embed="rId8"/>
            <a:stretch>
              <a:fillRect/>
            </a:stretch>
          </p:blipFill>
          <p:spPr>
            <a:xfrm>
              <a:off x="608409" y="4113175"/>
              <a:ext cx="4015830" cy="1741226"/>
            </a:xfrm>
            <a:prstGeom prst="rect">
              <a:avLst/>
            </a:prstGeom>
          </p:spPr>
        </p:pic>
        <p:sp>
          <p:nvSpPr>
            <p:cNvPr id="22" name="TextBox 21"/>
            <p:cNvSpPr txBox="1"/>
            <p:nvPr/>
          </p:nvSpPr>
          <p:spPr>
            <a:xfrm>
              <a:off x="1418454" y="5943701"/>
              <a:ext cx="2532745" cy="400110"/>
            </a:xfrm>
            <a:prstGeom prst="rect">
              <a:avLst/>
            </a:prstGeom>
            <a:noFill/>
          </p:spPr>
          <p:txBody>
            <a:bodyPr wrap="none" rtlCol="0">
              <a:spAutoFit/>
            </a:bodyPr>
            <a:lstStyle/>
            <a:p>
              <a:r>
                <a:rPr lang="en-US" sz="2000" dirty="0" smtClean="0"/>
                <a:t>Shape matching </a:t>
              </a:r>
              <a:r>
                <a:rPr lang="en-US" sz="1400" dirty="0" smtClean="0"/>
                <a:t>[Ngo 16]</a:t>
              </a:r>
              <a:endParaRPr lang="en-US" dirty="0"/>
            </a:p>
          </p:txBody>
        </p:sp>
      </p:grpSp>
      <p:grpSp>
        <p:nvGrpSpPr>
          <p:cNvPr id="11" name="Group 10"/>
          <p:cNvGrpSpPr/>
          <p:nvPr/>
        </p:nvGrpSpPr>
        <p:grpSpPr>
          <a:xfrm>
            <a:off x="8211661" y="1930803"/>
            <a:ext cx="3413662" cy="4450126"/>
            <a:chOff x="8211661" y="1930803"/>
            <a:chExt cx="3413662" cy="4450126"/>
          </a:xfrm>
        </p:grpSpPr>
        <p:pic>
          <p:nvPicPr>
            <p:cNvPr id="4" name="Picture 3"/>
            <p:cNvPicPr>
              <a:picLocks noChangeAspect="1"/>
            </p:cNvPicPr>
            <p:nvPr/>
          </p:nvPicPr>
          <p:blipFill rotWithShape="1">
            <a:blip r:embed="rId9"/>
            <a:srcRect t="21547" r="77311" b="-379"/>
            <a:stretch/>
          </p:blipFill>
          <p:spPr>
            <a:xfrm>
              <a:off x="8211661" y="3995045"/>
              <a:ext cx="1598584" cy="1510406"/>
            </a:xfrm>
            <a:prstGeom prst="rect">
              <a:avLst/>
            </a:prstGeom>
          </p:spPr>
        </p:pic>
        <p:pic>
          <p:nvPicPr>
            <p:cNvPr id="5" name="Picture 4"/>
            <p:cNvPicPr>
              <a:picLocks noChangeAspect="1"/>
            </p:cNvPicPr>
            <p:nvPr/>
          </p:nvPicPr>
          <p:blipFill rotWithShape="1">
            <a:blip r:embed="rId9"/>
            <a:srcRect l="76988" t="21970"/>
            <a:stretch/>
          </p:blipFill>
          <p:spPr>
            <a:xfrm>
              <a:off x="10004018" y="3995553"/>
              <a:ext cx="1621305" cy="1495040"/>
            </a:xfrm>
            <a:prstGeom prst="rect">
              <a:avLst/>
            </a:prstGeom>
          </p:spPr>
        </p:pic>
        <p:pic>
          <p:nvPicPr>
            <p:cNvPr id="3" name="Picture 2"/>
            <p:cNvPicPr>
              <a:picLocks noChangeAspect="1"/>
            </p:cNvPicPr>
            <p:nvPr/>
          </p:nvPicPr>
          <p:blipFill>
            <a:blip r:embed="rId10"/>
            <a:stretch>
              <a:fillRect/>
            </a:stretch>
          </p:blipFill>
          <p:spPr>
            <a:xfrm>
              <a:off x="8232027" y="1930803"/>
              <a:ext cx="1562495" cy="1569215"/>
            </a:xfrm>
            <a:prstGeom prst="rect">
              <a:avLst/>
            </a:prstGeom>
          </p:spPr>
        </p:pic>
        <p:pic>
          <p:nvPicPr>
            <p:cNvPr id="8" name="Picture 7"/>
            <p:cNvPicPr>
              <a:picLocks noChangeAspect="1"/>
            </p:cNvPicPr>
            <p:nvPr/>
          </p:nvPicPr>
          <p:blipFill>
            <a:blip r:embed="rId11"/>
            <a:stretch>
              <a:fillRect/>
            </a:stretch>
          </p:blipFill>
          <p:spPr>
            <a:xfrm>
              <a:off x="10004018" y="1930804"/>
              <a:ext cx="1569215" cy="1567535"/>
            </a:xfrm>
            <a:prstGeom prst="rect">
              <a:avLst/>
            </a:prstGeom>
          </p:spPr>
        </p:pic>
        <p:sp>
          <p:nvSpPr>
            <p:cNvPr id="27" name="TextBox 26"/>
            <p:cNvSpPr txBox="1"/>
            <p:nvPr/>
          </p:nvSpPr>
          <p:spPr>
            <a:xfrm>
              <a:off x="8637137" y="5980819"/>
              <a:ext cx="2733762" cy="400110"/>
            </a:xfrm>
            <a:prstGeom prst="rect">
              <a:avLst/>
            </a:prstGeom>
            <a:noFill/>
          </p:spPr>
          <p:txBody>
            <a:bodyPr wrap="none" rtlCol="0">
              <a:spAutoFit/>
            </a:bodyPr>
            <a:lstStyle/>
            <a:p>
              <a:r>
                <a:rPr lang="en-US" sz="2000" dirty="0" smtClean="0"/>
                <a:t>Biological shape analysis</a:t>
              </a:r>
              <a:endParaRPr lang="en-US" sz="2000" dirty="0"/>
            </a:p>
          </p:txBody>
        </p:sp>
        <p:sp>
          <p:nvSpPr>
            <p:cNvPr id="28" name="Rectangle 27"/>
            <p:cNvSpPr/>
            <p:nvPr/>
          </p:nvSpPr>
          <p:spPr>
            <a:xfrm>
              <a:off x="9010953" y="3535998"/>
              <a:ext cx="1961819" cy="369332"/>
            </a:xfrm>
            <a:prstGeom prst="rect">
              <a:avLst/>
            </a:prstGeom>
          </p:spPr>
          <p:txBody>
            <a:bodyPr wrap="none">
              <a:spAutoFit/>
            </a:bodyPr>
            <a:lstStyle/>
            <a:p>
              <a:pPr lvl="0"/>
              <a:r>
                <a:rPr lang="en-US" dirty="0" smtClean="0">
                  <a:solidFill>
                    <a:srgbClr val="000000"/>
                  </a:solidFill>
                </a:rPr>
                <a:t>Neurons</a:t>
              </a:r>
              <a:r>
                <a:rPr lang="en-US" sz="1400" dirty="0" smtClean="0">
                  <a:solidFill>
                    <a:srgbClr val="000000"/>
                  </a:solidFill>
                </a:rPr>
                <a:t> [</a:t>
              </a:r>
              <a:r>
                <a:rPr lang="en-US" sz="1400" dirty="0" err="1" smtClean="0">
                  <a:solidFill>
                    <a:srgbClr val="000000"/>
                  </a:solidFill>
                </a:rPr>
                <a:t>Schikora</a:t>
              </a:r>
              <a:r>
                <a:rPr lang="en-US" sz="1400" dirty="0" smtClean="0">
                  <a:solidFill>
                    <a:srgbClr val="000000"/>
                  </a:solidFill>
                </a:rPr>
                <a:t> 21]</a:t>
              </a:r>
              <a:endParaRPr lang="en-US" dirty="0">
                <a:solidFill>
                  <a:srgbClr val="000000"/>
                </a:solidFill>
              </a:endParaRPr>
            </a:p>
          </p:txBody>
        </p:sp>
        <p:sp>
          <p:nvSpPr>
            <p:cNvPr id="29" name="Rectangle 28"/>
            <p:cNvSpPr/>
            <p:nvPr/>
          </p:nvSpPr>
          <p:spPr>
            <a:xfrm>
              <a:off x="9068564" y="5502017"/>
              <a:ext cx="1846596" cy="369332"/>
            </a:xfrm>
            <a:prstGeom prst="rect">
              <a:avLst/>
            </a:prstGeom>
          </p:spPr>
          <p:txBody>
            <a:bodyPr wrap="none">
              <a:spAutoFit/>
            </a:bodyPr>
            <a:lstStyle/>
            <a:p>
              <a:pPr lvl="0"/>
              <a:r>
                <a:rPr lang="en-US" dirty="0" smtClean="0">
                  <a:solidFill>
                    <a:srgbClr val="000000"/>
                  </a:solidFill>
                </a:rPr>
                <a:t>Leaf veins</a:t>
              </a:r>
              <a:r>
                <a:rPr lang="en-US" sz="1400" dirty="0" smtClean="0">
                  <a:solidFill>
                    <a:srgbClr val="000000"/>
                  </a:solidFill>
                </a:rPr>
                <a:t> [Price 11]</a:t>
              </a:r>
              <a:endParaRPr lang="en-US" dirty="0">
                <a:solidFill>
                  <a:srgbClr val="000000"/>
                </a:solidFill>
              </a:endParaRPr>
            </a:p>
          </p:txBody>
        </p:sp>
      </p:grpSp>
    </p:spTree>
    <p:extLst>
      <p:ext uri="{BB962C8B-B14F-4D97-AF65-F5344CB8AC3E}">
        <p14:creationId xmlns:p14="http://schemas.microsoft.com/office/powerpoint/2010/main" val="230861220"/>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Pruning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Computation: iterative graph contraction</a:t>
                </a:r>
              </a:p>
              <a:p>
                <a:pPr lvl="1"/>
                <a:r>
                  <a:rPr lang="en-US" dirty="0" smtClean="0"/>
                  <a:t>Starting from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ub>
                    </m:sSub>
                    <m:r>
                      <a:rPr lang="en-US" b="0" i="1" smtClean="0">
                        <a:latin typeface="Cambria Math" panose="02040503050406030204" pitchFamily="18" charset="0"/>
                      </a:rPr>
                      <m:t>=</m:t>
                    </m:r>
                    <m:r>
                      <a:rPr lang="en-US" b="0" i="1" smtClean="0">
                        <a:latin typeface="Cambria Math" panose="02040503050406030204" pitchFamily="18" charset="0"/>
                      </a:rPr>
                      <m:t>𝑀</m:t>
                    </m:r>
                  </m:oMath>
                </a14:m>
                <a:endParaRPr lang="en-US" dirty="0" smtClean="0"/>
              </a:p>
              <a:p>
                <a:pPr lvl="1"/>
                <a:r>
                  <a:rPr lang="en-US" dirty="0" smtClean="0"/>
                  <a:t>Each iteration seeks the lowest </a:t>
                </a:r>
                <a14:m>
                  <m:oMath xmlns:m="http://schemas.openxmlformats.org/officeDocument/2006/math">
                    <m:r>
                      <a:rPr lang="en-US" b="0" i="1" smtClean="0">
                        <a:latin typeface="Cambria Math" panose="02040503050406030204" pitchFamily="18" charset="0"/>
                      </a:rPr>
                      <m:t>𝛼</m:t>
                    </m:r>
                  </m:oMath>
                </a14:m>
                <a:r>
                  <a:rPr lang="en-US" dirty="0" smtClean="0"/>
                  <a:t> </a:t>
                </a:r>
                <a:r>
                  <a:rPr lang="en-US" dirty="0" err="1" smtClean="0"/>
                  <a:t>s.t.</a:t>
                </a:r>
                <a:r>
                  <a:rPr lang="en-US" dirty="0" smtClean="0"/>
                  <a:t> some branches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oMath>
                </a14:m>
                <a:r>
                  <a:rPr lang="en-US" dirty="0" smtClean="0"/>
                  <a:t> have zero total score</a:t>
                </a:r>
              </a:p>
              <a:p>
                <a:pPr lvl="1"/>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smtClean="0"/>
                  <a:t> total time for </a:t>
                </a:r>
                <a14:m>
                  <m:oMath xmlns:m="http://schemas.openxmlformats.org/officeDocument/2006/math">
                    <m:r>
                      <a:rPr lang="en-US" b="0" i="1" smtClean="0">
                        <a:latin typeface="Cambria Math" panose="02040503050406030204" pitchFamily="18" charset="0"/>
                      </a:rPr>
                      <m:t>𝑛</m:t>
                    </m:r>
                  </m:oMath>
                </a14:m>
                <a:r>
                  <a:rPr lang="en-US" dirty="0" smtClean="0"/>
                  <a:t> graph nodes</a:t>
                </a:r>
                <a:endParaRPr lang="en-US" dirty="0" smtClean="0"/>
              </a:p>
              <a:p>
                <a:pPr marL="0" indent="0">
                  <a:buNone/>
                </a:pPr>
                <a:endParaRPr lang="en-US" dirty="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04" t="-1966"/>
                </a:stretch>
              </a:blipFill>
            </p:spPr>
            <p:txBody>
              <a:bodyPr/>
              <a:lstStyle/>
              <a:p>
                <a:r>
                  <a:rPr lang="en-US">
                    <a:noFill/>
                  </a:rPr>
                  <a:t> </a:t>
                </a:r>
              </a:p>
            </p:txBody>
          </p:sp>
        </mc:Fallback>
      </mc:AlternateContent>
      <p:grpSp>
        <p:nvGrpSpPr>
          <p:cNvPr id="20" name="Group 19"/>
          <p:cNvGrpSpPr/>
          <p:nvPr/>
        </p:nvGrpSpPr>
        <p:grpSpPr>
          <a:xfrm>
            <a:off x="41863" y="3956315"/>
            <a:ext cx="1516345" cy="2707772"/>
            <a:chOff x="41863" y="3956315"/>
            <a:chExt cx="1516345" cy="2707772"/>
          </a:xfrm>
        </p:grpSpPr>
        <p:pic>
          <p:nvPicPr>
            <p:cNvPr id="5" name="Picture 4"/>
            <p:cNvPicPr>
              <a:picLocks noChangeAspect="1"/>
            </p:cNvPicPr>
            <p:nvPr/>
          </p:nvPicPr>
          <p:blipFill>
            <a:blip r:embed="rId3"/>
            <a:stretch>
              <a:fillRect/>
            </a:stretch>
          </p:blipFill>
          <p:spPr>
            <a:xfrm>
              <a:off x="41863" y="3956315"/>
              <a:ext cx="1516345" cy="2279265"/>
            </a:xfrm>
            <a:prstGeom prst="rect">
              <a:avLst/>
            </a:prstGeom>
          </p:spPr>
        </p:pic>
        <p:sp>
          <p:nvSpPr>
            <p:cNvPr id="13" name="TextBox 12"/>
            <p:cNvSpPr txBox="1"/>
            <p:nvPr/>
          </p:nvSpPr>
          <p:spPr>
            <a:xfrm>
              <a:off x="537033" y="6202422"/>
              <a:ext cx="562718" cy="461665"/>
            </a:xfrm>
            <a:prstGeom prst="rect">
              <a:avLst/>
            </a:prstGeom>
            <a:noFill/>
          </p:spPr>
          <p:txBody>
            <a:bodyPr wrap="none" rtlCol="0">
              <a:spAutoFit/>
            </a:bodyPr>
            <a:lstStyle/>
            <a:p>
              <a:r>
                <a:rPr lang="en-US" sz="2400" dirty="0" smtClean="0"/>
                <a:t>OA</a:t>
              </a:r>
              <a:endParaRPr lang="en-US" sz="2400" dirty="0"/>
            </a:p>
          </p:txBody>
        </p:sp>
      </p:grpSp>
      <p:grpSp>
        <p:nvGrpSpPr>
          <p:cNvPr id="21" name="Group 20"/>
          <p:cNvGrpSpPr/>
          <p:nvPr/>
        </p:nvGrpSpPr>
        <p:grpSpPr>
          <a:xfrm>
            <a:off x="1559138" y="3956315"/>
            <a:ext cx="1516345" cy="2707772"/>
            <a:chOff x="1559138" y="3956315"/>
            <a:chExt cx="1516345" cy="2707772"/>
          </a:xfrm>
        </p:grpSpPr>
        <p:pic>
          <p:nvPicPr>
            <p:cNvPr id="6" name="Picture 5"/>
            <p:cNvPicPr>
              <a:picLocks noChangeAspect="1"/>
            </p:cNvPicPr>
            <p:nvPr/>
          </p:nvPicPr>
          <p:blipFill>
            <a:blip r:embed="rId4"/>
            <a:stretch>
              <a:fillRect/>
            </a:stretch>
          </p:blipFill>
          <p:spPr>
            <a:xfrm>
              <a:off x="1559138" y="3956315"/>
              <a:ext cx="1516345" cy="2279265"/>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2054308" y="6202422"/>
                  <a:ext cx="7305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0</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54308" y="6202422"/>
                  <a:ext cx="730521" cy="461665"/>
                </a:xfrm>
                <a:prstGeom prst="rect">
                  <a:avLst/>
                </a:prstGeom>
                <a:blipFill>
                  <a:blip r:embed="rId5"/>
                  <a:stretch>
                    <a:fillRect b="-1316"/>
                  </a:stretch>
                </a:blipFill>
              </p:spPr>
              <p:txBody>
                <a:bodyPr/>
                <a:lstStyle/>
                <a:p>
                  <a:r>
                    <a:rPr lang="en-US">
                      <a:noFill/>
                    </a:rPr>
                    <a:t> </a:t>
                  </a:r>
                </a:p>
              </p:txBody>
            </p:sp>
          </mc:Fallback>
        </mc:AlternateContent>
      </p:grpSp>
      <p:grpSp>
        <p:nvGrpSpPr>
          <p:cNvPr id="22" name="Group 21"/>
          <p:cNvGrpSpPr/>
          <p:nvPr/>
        </p:nvGrpSpPr>
        <p:grpSpPr>
          <a:xfrm>
            <a:off x="3076413" y="3956315"/>
            <a:ext cx="1516345" cy="2707772"/>
            <a:chOff x="3076413" y="3956315"/>
            <a:chExt cx="1516345" cy="2707772"/>
          </a:xfrm>
        </p:grpSpPr>
        <p:pic>
          <p:nvPicPr>
            <p:cNvPr id="7" name="Picture 6"/>
            <p:cNvPicPr>
              <a:picLocks noChangeAspect="1"/>
            </p:cNvPicPr>
            <p:nvPr/>
          </p:nvPicPr>
          <p:blipFill>
            <a:blip r:embed="rId6"/>
            <a:stretch>
              <a:fillRect/>
            </a:stretch>
          </p:blipFill>
          <p:spPr>
            <a:xfrm>
              <a:off x="3076413" y="3956315"/>
              <a:ext cx="1516345" cy="227926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3404403"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33</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04403" y="6202422"/>
                  <a:ext cx="860364" cy="461665"/>
                </a:xfrm>
                <a:prstGeom prst="rect">
                  <a:avLst/>
                </a:prstGeom>
                <a:blipFill>
                  <a:blip r:embed="rId7"/>
                  <a:stretch>
                    <a:fillRect b="-1316"/>
                  </a:stretch>
                </a:blipFill>
              </p:spPr>
              <p:txBody>
                <a:bodyPr/>
                <a:lstStyle/>
                <a:p>
                  <a:r>
                    <a:rPr lang="en-US">
                      <a:noFill/>
                    </a:rPr>
                    <a:t> </a:t>
                  </a:r>
                </a:p>
              </p:txBody>
            </p:sp>
          </mc:Fallback>
        </mc:AlternateContent>
      </p:grpSp>
      <p:grpSp>
        <p:nvGrpSpPr>
          <p:cNvPr id="23" name="Group 22"/>
          <p:cNvGrpSpPr/>
          <p:nvPr/>
        </p:nvGrpSpPr>
        <p:grpSpPr>
          <a:xfrm>
            <a:off x="4593688" y="3956315"/>
            <a:ext cx="1516345" cy="2707772"/>
            <a:chOff x="4593688" y="3956315"/>
            <a:chExt cx="1516345" cy="2707772"/>
          </a:xfrm>
        </p:grpSpPr>
        <p:pic>
          <p:nvPicPr>
            <p:cNvPr id="8" name="Picture 7"/>
            <p:cNvPicPr>
              <a:picLocks noChangeAspect="1"/>
            </p:cNvPicPr>
            <p:nvPr/>
          </p:nvPicPr>
          <p:blipFill>
            <a:blip r:embed="rId8"/>
            <a:stretch>
              <a:fillRect/>
            </a:stretch>
          </p:blipFill>
          <p:spPr>
            <a:xfrm>
              <a:off x="4593688" y="3956315"/>
              <a:ext cx="1516345" cy="2279265"/>
            </a:xfrm>
            <a:prstGeom prst="rect">
              <a:avLst/>
            </a:prstGeom>
          </p:spPr>
        </p:pic>
        <mc:AlternateContent xmlns:mc="http://schemas.openxmlformats.org/markup-compatibility/2006" xmlns:a14="http://schemas.microsoft.com/office/drawing/2010/main">
          <mc:Choice Requires="a14">
            <p:sp>
              <p:nvSpPr>
                <p:cNvPr id="16" name="TextBox 15"/>
                <p:cNvSpPr txBox="1"/>
                <p:nvPr/>
              </p:nvSpPr>
              <p:spPr>
                <a:xfrm>
                  <a:off x="4927714"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65</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27714" y="6202422"/>
                  <a:ext cx="860364" cy="461665"/>
                </a:xfrm>
                <a:prstGeom prst="rect">
                  <a:avLst/>
                </a:prstGeom>
                <a:blipFill>
                  <a:blip r:embed="rId9"/>
                  <a:stretch>
                    <a:fillRect b="-1316"/>
                  </a:stretch>
                </a:blipFill>
              </p:spPr>
              <p:txBody>
                <a:bodyPr/>
                <a:lstStyle/>
                <a:p>
                  <a:r>
                    <a:rPr lang="en-US">
                      <a:noFill/>
                    </a:rPr>
                    <a:t> </a:t>
                  </a:r>
                </a:p>
              </p:txBody>
            </p:sp>
          </mc:Fallback>
        </mc:AlternateContent>
      </p:grpSp>
      <p:grpSp>
        <p:nvGrpSpPr>
          <p:cNvPr id="24" name="Group 23"/>
          <p:cNvGrpSpPr/>
          <p:nvPr/>
        </p:nvGrpSpPr>
        <p:grpSpPr>
          <a:xfrm>
            <a:off x="6110963" y="3956315"/>
            <a:ext cx="1516345" cy="2707772"/>
            <a:chOff x="6110963" y="3956315"/>
            <a:chExt cx="1516345" cy="2707772"/>
          </a:xfrm>
        </p:grpSpPr>
        <p:pic>
          <p:nvPicPr>
            <p:cNvPr id="9" name="Picture 8"/>
            <p:cNvPicPr>
              <a:picLocks noChangeAspect="1"/>
            </p:cNvPicPr>
            <p:nvPr/>
          </p:nvPicPr>
          <p:blipFill>
            <a:blip r:embed="rId10"/>
            <a:stretch>
              <a:fillRect/>
            </a:stretch>
          </p:blipFill>
          <p:spPr>
            <a:xfrm>
              <a:off x="6110963" y="3956315"/>
              <a:ext cx="1516345" cy="2279265"/>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6438953"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76</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438953" y="6202422"/>
                  <a:ext cx="860364" cy="461665"/>
                </a:xfrm>
                <a:prstGeom prst="rect">
                  <a:avLst/>
                </a:prstGeom>
                <a:blipFill>
                  <a:blip r:embed="rId11"/>
                  <a:stretch>
                    <a:fillRect b="-1316"/>
                  </a:stretch>
                </a:blipFill>
              </p:spPr>
              <p:txBody>
                <a:bodyPr/>
                <a:lstStyle/>
                <a:p>
                  <a:r>
                    <a:rPr lang="en-US">
                      <a:noFill/>
                    </a:rPr>
                    <a:t> </a:t>
                  </a:r>
                </a:p>
              </p:txBody>
            </p:sp>
          </mc:Fallback>
        </mc:AlternateContent>
      </p:grpSp>
      <p:grpSp>
        <p:nvGrpSpPr>
          <p:cNvPr id="25" name="Group 24"/>
          <p:cNvGrpSpPr/>
          <p:nvPr/>
        </p:nvGrpSpPr>
        <p:grpSpPr>
          <a:xfrm>
            <a:off x="7628238" y="3956315"/>
            <a:ext cx="1516345" cy="2704518"/>
            <a:chOff x="7628238" y="3956315"/>
            <a:chExt cx="1516345" cy="2704518"/>
          </a:xfrm>
        </p:grpSpPr>
        <p:pic>
          <p:nvPicPr>
            <p:cNvPr id="10" name="Picture 9"/>
            <p:cNvPicPr>
              <a:picLocks noChangeAspect="1"/>
            </p:cNvPicPr>
            <p:nvPr/>
          </p:nvPicPr>
          <p:blipFill>
            <a:blip r:embed="rId12"/>
            <a:stretch>
              <a:fillRect/>
            </a:stretch>
          </p:blipFill>
          <p:spPr>
            <a:xfrm>
              <a:off x="7628238" y="3956315"/>
              <a:ext cx="1516345" cy="2279265"/>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7956228" y="6199168"/>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79</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956228" y="6199168"/>
                  <a:ext cx="860364" cy="461665"/>
                </a:xfrm>
                <a:prstGeom prst="rect">
                  <a:avLst/>
                </a:prstGeom>
                <a:blipFill>
                  <a:blip r:embed="rId13"/>
                  <a:stretch>
                    <a:fillRect/>
                  </a:stretch>
                </a:blipFill>
              </p:spPr>
              <p:txBody>
                <a:bodyPr/>
                <a:lstStyle/>
                <a:p>
                  <a:r>
                    <a:rPr lang="en-US">
                      <a:noFill/>
                    </a:rPr>
                    <a:t> </a:t>
                  </a:r>
                </a:p>
              </p:txBody>
            </p:sp>
          </mc:Fallback>
        </mc:AlternateContent>
      </p:grpSp>
      <p:grpSp>
        <p:nvGrpSpPr>
          <p:cNvPr id="26" name="Group 25"/>
          <p:cNvGrpSpPr/>
          <p:nvPr/>
        </p:nvGrpSpPr>
        <p:grpSpPr>
          <a:xfrm>
            <a:off x="9145513" y="3956315"/>
            <a:ext cx="1516345" cy="2704518"/>
            <a:chOff x="9145513" y="3956315"/>
            <a:chExt cx="1516345" cy="2704518"/>
          </a:xfrm>
        </p:grpSpPr>
        <p:pic>
          <p:nvPicPr>
            <p:cNvPr id="11" name="Picture 10"/>
            <p:cNvPicPr>
              <a:picLocks noChangeAspect="1"/>
            </p:cNvPicPr>
            <p:nvPr/>
          </p:nvPicPr>
          <p:blipFill>
            <a:blip r:embed="rId14"/>
            <a:stretch>
              <a:fillRect/>
            </a:stretch>
          </p:blipFill>
          <p:spPr>
            <a:xfrm>
              <a:off x="9145513" y="3956315"/>
              <a:ext cx="1516345" cy="2279265"/>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9472573" y="6199168"/>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82</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472573" y="6199168"/>
                  <a:ext cx="860364" cy="461665"/>
                </a:xfrm>
                <a:prstGeom prst="rect">
                  <a:avLst/>
                </a:prstGeom>
                <a:blipFill>
                  <a:blip r:embed="rId15"/>
                  <a:stretch>
                    <a:fillRect/>
                  </a:stretch>
                </a:blipFill>
              </p:spPr>
              <p:txBody>
                <a:bodyPr/>
                <a:lstStyle/>
                <a:p>
                  <a:r>
                    <a:rPr lang="en-US">
                      <a:noFill/>
                    </a:rPr>
                    <a:t> </a:t>
                  </a:r>
                </a:p>
              </p:txBody>
            </p:sp>
          </mc:Fallback>
        </mc:AlternateContent>
      </p:grpSp>
      <p:sp>
        <p:nvSpPr>
          <p:cNvPr id="27" name="Oval 26"/>
          <p:cNvSpPr/>
          <p:nvPr/>
        </p:nvSpPr>
        <p:spPr>
          <a:xfrm>
            <a:off x="3812592" y="4356100"/>
            <a:ext cx="495300" cy="342900"/>
          </a:xfrm>
          <a:prstGeom prst="ellipse">
            <a:avLst/>
          </a:prstGeom>
          <a:no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08529" y="3956315"/>
            <a:ext cx="495300" cy="342900"/>
          </a:xfrm>
          <a:prstGeom prst="ellipse">
            <a:avLst/>
          </a:prstGeom>
          <a:no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11877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Measure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 significance of an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𝑀</m:t>
                    </m:r>
                  </m:oMath>
                </a14:m>
                <a:r>
                  <a:rPr lang="en-US" dirty="0" smtClean="0"/>
                  <a:t> is the largest </a:t>
                </a:r>
                <a14:m>
                  <m:oMath xmlns:m="http://schemas.openxmlformats.org/officeDocument/2006/math">
                    <m:r>
                      <a:rPr lang="en-US" b="0" i="1" smtClean="0">
                        <a:latin typeface="Cambria Math" panose="02040503050406030204" pitchFamily="18" charset="0"/>
                      </a:rPr>
                      <m:t>𝛼</m:t>
                    </m:r>
                  </m:oMath>
                </a14:m>
                <a:r>
                  <a:rPr lang="en-US" dirty="0" smtClean="0"/>
                  <a:t> s.t.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𝛼</m:t>
                        </m:r>
                      </m:sub>
                    </m:sSub>
                  </m:oMath>
                </a14:m>
                <a:endParaRPr lang="en-US" dirty="0" smtClean="0"/>
              </a:p>
              <a:p>
                <a:pPr lvl="1"/>
                <a:r>
                  <a:rPr lang="en-US" dirty="0" smtClean="0"/>
                  <a:t>Called the </a:t>
                </a:r>
                <a:r>
                  <a:rPr lang="en-US" dirty="0" smtClean="0">
                    <a:solidFill>
                      <a:srgbClr val="00B0F0"/>
                    </a:solidFill>
                  </a:rPr>
                  <a:t>Vanishing Angle </a:t>
                </a:r>
                <a:r>
                  <a:rPr lang="en-US" dirty="0" smtClean="0"/>
                  <a:t>(VA)</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𝛼</m:t>
                        </m:r>
                      </m:sub>
                    </m:sSub>
                  </m:oMath>
                </a14:m>
                <a:r>
                  <a:rPr lang="en-US" dirty="0"/>
                  <a:t> </a:t>
                </a:r>
                <a:r>
                  <a:rPr lang="en-US" dirty="0" smtClean="0"/>
                  <a:t>can be obtained by </a:t>
                </a:r>
                <a:r>
                  <a:rPr lang="en-US" dirty="0" err="1" smtClean="0"/>
                  <a:t>thresholding</a:t>
                </a:r>
                <a:r>
                  <a:rPr lang="en-US" dirty="0" smtClean="0"/>
                  <a:t> VA at </a:t>
                </a:r>
                <a14:m>
                  <m:oMath xmlns:m="http://schemas.openxmlformats.org/officeDocument/2006/math">
                    <m:r>
                      <a:rPr lang="en-US" i="1">
                        <a:latin typeface="Cambria Math" panose="02040503050406030204" pitchFamily="18" charset="0"/>
                      </a:rPr>
                      <m:t>𝛼</m:t>
                    </m:r>
                  </m:oMath>
                </a14:m>
                <a:endParaRPr lang="en-US" dirty="0" smtClean="0"/>
              </a:p>
              <a:p>
                <a:pPr lvl="2"/>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smtClean="0"/>
                  <a:t> storage and pruning time</a:t>
                </a:r>
                <a:endParaRPr lang="en-US" dirty="0" smtClean="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04" t="-1966"/>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41863" y="3956315"/>
            <a:ext cx="1516345" cy="2279265"/>
          </a:xfrm>
          <a:prstGeom prst="rect">
            <a:avLst/>
          </a:prstGeom>
        </p:spPr>
      </p:pic>
      <p:pic>
        <p:nvPicPr>
          <p:cNvPr id="6" name="Picture 5"/>
          <p:cNvPicPr>
            <a:picLocks noChangeAspect="1"/>
          </p:cNvPicPr>
          <p:nvPr/>
        </p:nvPicPr>
        <p:blipFill>
          <a:blip r:embed="rId4"/>
          <a:stretch>
            <a:fillRect/>
          </a:stretch>
        </p:blipFill>
        <p:spPr>
          <a:xfrm>
            <a:off x="1559138" y="3956315"/>
            <a:ext cx="1516345" cy="2279265"/>
          </a:xfrm>
          <a:prstGeom prst="rect">
            <a:avLst/>
          </a:prstGeom>
        </p:spPr>
      </p:pic>
      <p:pic>
        <p:nvPicPr>
          <p:cNvPr id="7" name="Picture 6"/>
          <p:cNvPicPr>
            <a:picLocks noChangeAspect="1"/>
          </p:cNvPicPr>
          <p:nvPr/>
        </p:nvPicPr>
        <p:blipFill>
          <a:blip r:embed="rId5"/>
          <a:stretch>
            <a:fillRect/>
          </a:stretch>
        </p:blipFill>
        <p:spPr>
          <a:xfrm>
            <a:off x="3076413" y="3956315"/>
            <a:ext cx="1516345" cy="2279265"/>
          </a:xfrm>
          <a:prstGeom prst="rect">
            <a:avLst/>
          </a:prstGeom>
        </p:spPr>
      </p:pic>
      <p:pic>
        <p:nvPicPr>
          <p:cNvPr id="8" name="Picture 7"/>
          <p:cNvPicPr>
            <a:picLocks noChangeAspect="1"/>
          </p:cNvPicPr>
          <p:nvPr/>
        </p:nvPicPr>
        <p:blipFill>
          <a:blip r:embed="rId6"/>
          <a:stretch>
            <a:fillRect/>
          </a:stretch>
        </p:blipFill>
        <p:spPr>
          <a:xfrm>
            <a:off x="4593688" y="3956315"/>
            <a:ext cx="1516345" cy="2279265"/>
          </a:xfrm>
          <a:prstGeom prst="rect">
            <a:avLst/>
          </a:prstGeom>
        </p:spPr>
      </p:pic>
      <p:pic>
        <p:nvPicPr>
          <p:cNvPr id="9" name="Picture 8"/>
          <p:cNvPicPr>
            <a:picLocks noChangeAspect="1"/>
          </p:cNvPicPr>
          <p:nvPr/>
        </p:nvPicPr>
        <p:blipFill>
          <a:blip r:embed="rId7"/>
          <a:stretch>
            <a:fillRect/>
          </a:stretch>
        </p:blipFill>
        <p:spPr>
          <a:xfrm>
            <a:off x="6110963" y="3956315"/>
            <a:ext cx="1516345" cy="2279265"/>
          </a:xfrm>
          <a:prstGeom prst="rect">
            <a:avLst/>
          </a:prstGeom>
        </p:spPr>
      </p:pic>
      <p:pic>
        <p:nvPicPr>
          <p:cNvPr id="10" name="Picture 9"/>
          <p:cNvPicPr>
            <a:picLocks noChangeAspect="1"/>
          </p:cNvPicPr>
          <p:nvPr/>
        </p:nvPicPr>
        <p:blipFill>
          <a:blip r:embed="rId8"/>
          <a:stretch>
            <a:fillRect/>
          </a:stretch>
        </p:blipFill>
        <p:spPr>
          <a:xfrm>
            <a:off x="7628238" y="3956315"/>
            <a:ext cx="1516345" cy="2279265"/>
          </a:xfrm>
          <a:prstGeom prst="rect">
            <a:avLst/>
          </a:prstGeom>
        </p:spPr>
      </p:pic>
      <p:pic>
        <p:nvPicPr>
          <p:cNvPr id="11" name="Picture 10"/>
          <p:cNvPicPr>
            <a:picLocks noChangeAspect="1"/>
          </p:cNvPicPr>
          <p:nvPr/>
        </p:nvPicPr>
        <p:blipFill>
          <a:blip r:embed="rId9"/>
          <a:stretch>
            <a:fillRect/>
          </a:stretch>
        </p:blipFill>
        <p:spPr>
          <a:xfrm>
            <a:off x="9145513" y="3956315"/>
            <a:ext cx="1516345" cy="2279265"/>
          </a:xfrm>
          <a:prstGeom prst="rect">
            <a:avLst/>
          </a:prstGeom>
        </p:spPr>
      </p:pic>
      <p:sp>
        <p:nvSpPr>
          <p:cNvPr id="13" name="TextBox 12"/>
          <p:cNvSpPr txBox="1"/>
          <p:nvPr/>
        </p:nvSpPr>
        <p:spPr>
          <a:xfrm>
            <a:off x="537033" y="6202422"/>
            <a:ext cx="562718" cy="461665"/>
          </a:xfrm>
          <a:prstGeom prst="rect">
            <a:avLst/>
          </a:prstGeom>
          <a:noFill/>
        </p:spPr>
        <p:txBody>
          <a:bodyPr wrap="none" rtlCol="0">
            <a:spAutoFit/>
          </a:bodyPr>
          <a:lstStyle/>
          <a:p>
            <a:r>
              <a:rPr lang="en-US" sz="2400" dirty="0" smtClean="0"/>
              <a:t>OA</a:t>
            </a:r>
            <a:endParaRPr lang="en-US" sz="2400" dirty="0"/>
          </a:p>
        </p:txBody>
      </p:sp>
      <mc:AlternateContent xmlns:mc="http://schemas.openxmlformats.org/markup-compatibility/2006" xmlns:a14="http://schemas.microsoft.com/office/drawing/2010/main">
        <mc:Choice Requires="a14">
          <p:sp>
            <p:nvSpPr>
              <p:cNvPr id="14" name="TextBox 13"/>
              <p:cNvSpPr txBox="1"/>
              <p:nvPr/>
            </p:nvSpPr>
            <p:spPr>
              <a:xfrm>
                <a:off x="2054308" y="6202422"/>
                <a:ext cx="7305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0</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54308" y="6202422"/>
                <a:ext cx="730521" cy="461665"/>
              </a:xfrm>
              <a:prstGeom prst="rect">
                <a:avLst/>
              </a:prstGeom>
              <a:blipFill>
                <a:blip r:embed="rId10"/>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404403"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33</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04403" y="6202422"/>
                <a:ext cx="860364" cy="461665"/>
              </a:xfrm>
              <a:prstGeom prst="rect">
                <a:avLst/>
              </a:prstGeom>
              <a:blipFill>
                <a:blip r:embed="rId11"/>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27714"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65</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27714" y="6202422"/>
                <a:ext cx="860364" cy="461665"/>
              </a:xfrm>
              <a:prstGeom prst="rect">
                <a:avLst/>
              </a:prstGeom>
              <a:blipFill>
                <a:blip r:embed="rId1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438953" y="6202422"/>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76</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438953" y="6202422"/>
                <a:ext cx="860364" cy="461665"/>
              </a:xfrm>
              <a:prstGeom prst="rect">
                <a:avLst/>
              </a:prstGeom>
              <a:blipFill>
                <a:blip r:embed="rId1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56228" y="6199168"/>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79</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956228" y="6199168"/>
                <a:ext cx="860364" cy="46166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9472573" y="6199168"/>
                <a:ext cx="86036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𝑀</m:t>
                          </m:r>
                        </m:e>
                        <m:sub>
                          <m:sSup>
                            <m:sSupPr>
                              <m:ctrlPr>
                                <a:rPr lang="en-US" sz="2400" b="0" i="1" dirty="0" smtClean="0">
                                  <a:latin typeface="Cambria Math" panose="02040503050406030204" pitchFamily="18" charset="0"/>
                                </a:rPr>
                              </m:ctrlPr>
                            </m:sSupPr>
                            <m:e>
                              <m:r>
                                <a:rPr lang="en-US" sz="2400" b="0" i="1" dirty="0" smtClean="0">
                                  <a:latin typeface="Cambria Math" panose="02040503050406030204" pitchFamily="18" charset="0"/>
                                </a:rPr>
                                <m:t>82</m:t>
                              </m:r>
                            </m:e>
                            <m:sup>
                              <m:r>
                                <a:rPr lang="en-US" sz="2400" b="0" i="1" dirty="0" smtClean="0">
                                  <a:latin typeface="Cambria Math" panose="02040503050406030204" pitchFamily="18" charset="0"/>
                                </a:rPr>
                                <m:t>∘</m:t>
                              </m:r>
                            </m:sup>
                          </m:sSup>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472573" y="6199168"/>
                <a:ext cx="860364" cy="461665"/>
              </a:xfrm>
              <a:prstGeom prst="rect">
                <a:avLst/>
              </a:prstGeom>
              <a:blipFill>
                <a:blip r:embed="rId15"/>
                <a:stretch>
                  <a:fillRect/>
                </a:stretch>
              </a:blipFill>
            </p:spPr>
            <p:txBody>
              <a:bodyPr/>
              <a:lstStyle/>
              <a:p>
                <a:r>
                  <a:rPr lang="en-US">
                    <a:noFill/>
                  </a:rPr>
                  <a:t> </a:t>
                </a:r>
              </a:p>
            </p:txBody>
          </p:sp>
        </mc:Fallback>
      </mc:AlternateContent>
      <p:sp>
        <p:nvSpPr>
          <p:cNvPr id="20" name="TextBox 19"/>
          <p:cNvSpPr txBox="1"/>
          <p:nvPr/>
        </p:nvSpPr>
        <p:spPr>
          <a:xfrm>
            <a:off x="11148489" y="3359896"/>
            <a:ext cx="522900" cy="461665"/>
          </a:xfrm>
          <a:prstGeom prst="rect">
            <a:avLst/>
          </a:prstGeom>
          <a:noFill/>
        </p:spPr>
        <p:txBody>
          <a:bodyPr wrap="none" rtlCol="0">
            <a:spAutoFit/>
          </a:bodyPr>
          <a:lstStyle/>
          <a:p>
            <a:r>
              <a:rPr lang="en-US" sz="2400" dirty="0" smtClean="0"/>
              <a:t>VA</a:t>
            </a:r>
            <a:endParaRPr lang="en-US" sz="2400" dirty="0"/>
          </a:p>
        </p:txBody>
      </p:sp>
      <p:grpSp>
        <p:nvGrpSpPr>
          <p:cNvPr id="22" name="Group 21"/>
          <p:cNvGrpSpPr/>
          <p:nvPr/>
        </p:nvGrpSpPr>
        <p:grpSpPr>
          <a:xfrm>
            <a:off x="10650177" y="3821561"/>
            <a:ext cx="1516345" cy="2453115"/>
            <a:chOff x="10650177" y="3821561"/>
            <a:chExt cx="1516345" cy="2453115"/>
          </a:xfrm>
        </p:grpSpPr>
        <p:pic>
          <p:nvPicPr>
            <p:cNvPr id="12" name="Picture 11"/>
            <p:cNvPicPr>
              <a:picLocks noChangeAspect="1"/>
            </p:cNvPicPr>
            <p:nvPr/>
          </p:nvPicPr>
          <p:blipFill>
            <a:blip r:embed="rId16"/>
            <a:stretch>
              <a:fillRect/>
            </a:stretch>
          </p:blipFill>
          <p:spPr>
            <a:xfrm>
              <a:off x="10650177" y="3956315"/>
              <a:ext cx="1516345" cy="2279265"/>
            </a:xfrm>
            <a:prstGeom prst="rect">
              <a:avLst/>
            </a:prstGeom>
          </p:spPr>
        </p:pic>
        <p:sp>
          <p:nvSpPr>
            <p:cNvPr id="21" name="Rounded Rectangle 20"/>
            <p:cNvSpPr/>
            <p:nvPr/>
          </p:nvSpPr>
          <p:spPr>
            <a:xfrm>
              <a:off x="10651184" y="3821561"/>
              <a:ext cx="1513490" cy="2453115"/>
            </a:xfrm>
            <a:prstGeom prst="roundRect">
              <a:avLst/>
            </a:prstGeom>
            <a:no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802679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Robustness against noise</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32</a:t>
            </a:fld>
            <a:endParaRPr lang="en-US" dirty="0"/>
          </a:p>
        </p:txBody>
      </p:sp>
      <p:pic>
        <p:nvPicPr>
          <p:cNvPr id="6" name="Picture 5"/>
          <p:cNvPicPr>
            <a:picLocks noChangeAspect="1"/>
          </p:cNvPicPr>
          <p:nvPr/>
        </p:nvPicPr>
        <p:blipFill>
          <a:blip r:embed="rId2"/>
          <a:stretch>
            <a:fillRect/>
          </a:stretch>
        </p:blipFill>
        <p:spPr>
          <a:xfrm>
            <a:off x="463552" y="2311119"/>
            <a:ext cx="3548905" cy="3834038"/>
          </a:xfrm>
          <a:prstGeom prst="rect">
            <a:avLst/>
          </a:prstGeom>
        </p:spPr>
      </p:pic>
      <p:pic>
        <p:nvPicPr>
          <p:cNvPr id="11" name="Picture 10"/>
          <p:cNvPicPr>
            <a:picLocks noChangeAspect="1"/>
          </p:cNvPicPr>
          <p:nvPr/>
        </p:nvPicPr>
        <p:blipFill>
          <a:blip r:embed="rId3"/>
          <a:stretch>
            <a:fillRect/>
          </a:stretch>
        </p:blipFill>
        <p:spPr>
          <a:xfrm>
            <a:off x="4222007" y="2389872"/>
            <a:ext cx="3431797" cy="3696564"/>
          </a:xfrm>
          <a:prstGeom prst="rect">
            <a:avLst/>
          </a:prstGeom>
        </p:spPr>
      </p:pic>
      <p:pic>
        <p:nvPicPr>
          <p:cNvPr id="15" name="Picture 14"/>
          <p:cNvPicPr>
            <a:picLocks noChangeAspect="1"/>
          </p:cNvPicPr>
          <p:nvPr/>
        </p:nvPicPr>
        <p:blipFill>
          <a:blip r:embed="rId4"/>
          <a:stretch>
            <a:fillRect/>
          </a:stretch>
        </p:blipFill>
        <p:spPr>
          <a:xfrm>
            <a:off x="7840852" y="2403891"/>
            <a:ext cx="3431796" cy="3676197"/>
          </a:xfrm>
          <a:prstGeom prst="rect">
            <a:avLst/>
          </a:prstGeom>
        </p:spPr>
      </p:pic>
      <p:sp>
        <p:nvSpPr>
          <p:cNvPr id="19" name="TextBox 18"/>
          <p:cNvSpPr txBox="1"/>
          <p:nvPr/>
        </p:nvSpPr>
        <p:spPr>
          <a:xfrm>
            <a:off x="5224890" y="6145157"/>
            <a:ext cx="1697772" cy="461665"/>
          </a:xfrm>
          <a:prstGeom prst="rect">
            <a:avLst/>
          </a:prstGeom>
          <a:noFill/>
        </p:spPr>
        <p:txBody>
          <a:bodyPr wrap="none" rtlCol="0">
            <a:spAutoFit/>
          </a:bodyPr>
          <a:lstStyle/>
          <a:p>
            <a:r>
              <a:rPr lang="en-US" sz="2400" dirty="0" smtClean="0"/>
              <a:t>Medial Axes</a:t>
            </a:r>
            <a:endParaRPr lang="en-US" sz="2400" dirty="0"/>
          </a:p>
        </p:txBody>
      </p:sp>
    </p:spTree>
    <p:extLst>
      <p:ext uri="{BB962C8B-B14F-4D97-AF65-F5344CB8AC3E}">
        <p14:creationId xmlns:p14="http://schemas.microsoft.com/office/powerpoint/2010/main" val="1967820657"/>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Robustness against noise</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33</a:t>
            </a:fld>
            <a:endParaRPr lang="en-US" dirty="0"/>
          </a:p>
        </p:txBody>
      </p:sp>
      <p:pic>
        <p:nvPicPr>
          <p:cNvPr id="20" name="Picture 19"/>
          <p:cNvPicPr>
            <a:picLocks noChangeAspect="1"/>
          </p:cNvPicPr>
          <p:nvPr/>
        </p:nvPicPr>
        <p:blipFill>
          <a:blip r:embed="rId2"/>
          <a:stretch>
            <a:fillRect/>
          </a:stretch>
        </p:blipFill>
        <p:spPr>
          <a:xfrm>
            <a:off x="463552" y="2311119"/>
            <a:ext cx="3553997" cy="3834038"/>
          </a:xfrm>
          <a:prstGeom prst="rect">
            <a:avLst/>
          </a:prstGeom>
        </p:spPr>
      </p:pic>
      <p:pic>
        <p:nvPicPr>
          <p:cNvPr id="21" name="Picture 20"/>
          <p:cNvPicPr>
            <a:picLocks noChangeAspect="1"/>
          </p:cNvPicPr>
          <p:nvPr/>
        </p:nvPicPr>
        <p:blipFill>
          <a:blip r:embed="rId3"/>
          <a:stretch>
            <a:fillRect/>
          </a:stretch>
        </p:blipFill>
        <p:spPr>
          <a:xfrm>
            <a:off x="4222007" y="2389872"/>
            <a:ext cx="3421613" cy="3686380"/>
          </a:xfrm>
          <a:prstGeom prst="rect">
            <a:avLst/>
          </a:prstGeom>
        </p:spPr>
      </p:pic>
      <p:pic>
        <p:nvPicPr>
          <p:cNvPr id="22" name="Picture 21"/>
          <p:cNvPicPr>
            <a:picLocks noChangeAspect="1"/>
          </p:cNvPicPr>
          <p:nvPr/>
        </p:nvPicPr>
        <p:blipFill>
          <a:blip r:embed="rId4"/>
          <a:stretch>
            <a:fillRect/>
          </a:stretch>
        </p:blipFill>
        <p:spPr>
          <a:xfrm>
            <a:off x="7840852" y="2403891"/>
            <a:ext cx="3421612" cy="3666014"/>
          </a:xfrm>
          <a:prstGeom prst="rect">
            <a:avLst/>
          </a:prstGeom>
        </p:spPr>
      </p:pic>
      <p:sp>
        <p:nvSpPr>
          <p:cNvPr id="23" name="TextBox 22"/>
          <p:cNvSpPr txBox="1"/>
          <p:nvPr/>
        </p:nvSpPr>
        <p:spPr>
          <a:xfrm>
            <a:off x="4994538" y="6145157"/>
            <a:ext cx="2158476" cy="461665"/>
          </a:xfrm>
          <a:prstGeom prst="rect">
            <a:avLst/>
          </a:prstGeom>
          <a:noFill/>
        </p:spPr>
        <p:txBody>
          <a:bodyPr wrap="none" rtlCol="0">
            <a:spAutoFit/>
          </a:bodyPr>
          <a:lstStyle/>
          <a:p>
            <a:r>
              <a:rPr lang="en-US" sz="2400" dirty="0" smtClean="0"/>
              <a:t>Vanishing Angle</a:t>
            </a:r>
            <a:endParaRPr lang="en-US" sz="2400" dirty="0"/>
          </a:p>
        </p:txBody>
      </p:sp>
    </p:spTree>
    <p:extLst>
      <p:ext uri="{BB962C8B-B14F-4D97-AF65-F5344CB8AC3E}">
        <p14:creationId xmlns:p14="http://schemas.microsoft.com/office/powerpoint/2010/main" val="731796073"/>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Robustness against noise</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34</a:t>
            </a:fld>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4842894" y="6145157"/>
                <a:ext cx="2461764" cy="461665"/>
              </a:xfrm>
              <a:prstGeom prst="rect">
                <a:avLst/>
              </a:prstGeom>
              <a:noFill/>
            </p:spPr>
            <p:txBody>
              <a:bodyPr wrap="none" rtlCol="0">
                <a:spAutoFit/>
              </a:bodyPr>
              <a:lstStyle/>
              <a:p>
                <a:r>
                  <a:rPr lang="en-US" sz="2400" dirty="0" smtClean="0"/>
                  <a:t>Pruned MA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50</m:t>
                            </m:r>
                          </m:e>
                          <m:sup>
                            <m:r>
                              <a:rPr lang="en-US" sz="2400" b="0" i="1" smtClean="0">
                                <a:latin typeface="Cambria Math" panose="02040503050406030204" pitchFamily="18" charset="0"/>
                              </a:rPr>
                              <m:t>∘</m:t>
                            </m:r>
                          </m:sup>
                        </m:sSup>
                      </m:sub>
                    </m:sSub>
                  </m:oMath>
                </a14:m>
                <a:r>
                  <a:rPr lang="en-US" sz="2400" dirty="0" smtClean="0"/>
                  <a:t>)</a:t>
                </a:r>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842894" y="6145157"/>
                <a:ext cx="2461764" cy="461665"/>
              </a:xfrm>
              <a:prstGeom prst="rect">
                <a:avLst/>
              </a:prstGeom>
              <a:blipFill>
                <a:blip r:embed="rId2"/>
                <a:stretch>
                  <a:fillRect l="-3713" t="-10526" r="-2970" b="-28947"/>
                </a:stretch>
              </a:blipFill>
            </p:spPr>
            <p:txBody>
              <a:bodyPr/>
              <a:lstStyle/>
              <a:p>
                <a:r>
                  <a:rPr lang="en-US">
                    <a:noFill/>
                  </a:rPr>
                  <a:t> </a:t>
                </a:r>
              </a:p>
            </p:txBody>
          </p:sp>
        </mc:Fallback>
      </mc:AlternateContent>
      <p:pic>
        <p:nvPicPr>
          <p:cNvPr id="21" name="Picture 20"/>
          <p:cNvPicPr>
            <a:picLocks noChangeAspect="1"/>
          </p:cNvPicPr>
          <p:nvPr/>
        </p:nvPicPr>
        <p:blipFill>
          <a:blip r:embed="rId3"/>
          <a:stretch>
            <a:fillRect/>
          </a:stretch>
        </p:blipFill>
        <p:spPr>
          <a:xfrm>
            <a:off x="463552" y="2311119"/>
            <a:ext cx="3553997" cy="3834038"/>
          </a:xfrm>
          <a:prstGeom prst="rect">
            <a:avLst/>
          </a:prstGeom>
        </p:spPr>
      </p:pic>
      <p:pic>
        <p:nvPicPr>
          <p:cNvPr id="22" name="Picture 21"/>
          <p:cNvPicPr>
            <a:picLocks noChangeAspect="1"/>
          </p:cNvPicPr>
          <p:nvPr/>
        </p:nvPicPr>
        <p:blipFill>
          <a:blip r:embed="rId4"/>
          <a:stretch>
            <a:fillRect/>
          </a:stretch>
        </p:blipFill>
        <p:spPr>
          <a:xfrm>
            <a:off x="4222007" y="2389872"/>
            <a:ext cx="3421613" cy="3686380"/>
          </a:xfrm>
          <a:prstGeom prst="rect">
            <a:avLst/>
          </a:prstGeom>
        </p:spPr>
      </p:pic>
      <p:pic>
        <p:nvPicPr>
          <p:cNvPr id="23" name="Picture 22"/>
          <p:cNvPicPr>
            <a:picLocks noChangeAspect="1"/>
          </p:cNvPicPr>
          <p:nvPr/>
        </p:nvPicPr>
        <p:blipFill>
          <a:blip r:embed="rId5"/>
          <a:stretch>
            <a:fillRect/>
          </a:stretch>
        </p:blipFill>
        <p:spPr>
          <a:xfrm>
            <a:off x="7840852" y="2403891"/>
            <a:ext cx="3421612" cy="3666014"/>
          </a:xfrm>
          <a:prstGeom prst="rect">
            <a:avLst/>
          </a:prstGeom>
        </p:spPr>
      </p:pic>
    </p:spTree>
    <p:extLst>
      <p:ext uri="{BB962C8B-B14F-4D97-AF65-F5344CB8AC3E}">
        <p14:creationId xmlns:p14="http://schemas.microsoft.com/office/powerpoint/2010/main" val="136757600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Comparing with other global measures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35</a:t>
            </a:fld>
            <a:endParaRPr lang="en-US" dirty="0"/>
          </a:p>
        </p:txBody>
      </p:sp>
      <p:pic>
        <p:nvPicPr>
          <p:cNvPr id="5" name="Picture 4"/>
          <p:cNvPicPr>
            <a:picLocks noChangeAspect="1"/>
          </p:cNvPicPr>
          <p:nvPr/>
        </p:nvPicPr>
        <p:blipFill>
          <a:blip r:embed="rId2"/>
          <a:stretch>
            <a:fillRect/>
          </a:stretch>
        </p:blipFill>
        <p:spPr>
          <a:xfrm>
            <a:off x="520699" y="2518230"/>
            <a:ext cx="3816172" cy="2856944"/>
          </a:xfrm>
          <a:prstGeom prst="rect">
            <a:avLst/>
          </a:prstGeom>
        </p:spPr>
      </p:pic>
      <p:pic>
        <p:nvPicPr>
          <p:cNvPr id="8" name="Picture 7"/>
          <p:cNvPicPr>
            <a:picLocks noChangeAspect="1"/>
          </p:cNvPicPr>
          <p:nvPr/>
        </p:nvPicPr>
        <p:blipFill>
          <a:blip r:embed="rId3"/>
          <a:stretch>
            <a:fillRect/>
          </a:stretch>
        </p:blipFill>
        <p:spPr>
          <a:xfrm>
            <a:off x="4279991" y="2518230"/>
            <a:ext cx="3816172" cy="2856944"/>
          </a:xfrm>
          <a:prstGeom prst="rect">
            <a:avLst/>
          </a:prstGeom>
        </p:spPr>
      </p:pic>
      <p:pic>
        <p:nvPicPr>
          <p:cNvPr id="12" name="Picture 11"/>
          <p:cNvPicPr>
            <a:picLocks noChangeAspect="1"/>
          </p:cNvPicPr>
          <p:nvPr/>
        </p:nvPicPr>
        <p:blipFill>
          <a:blip r:embed="rId4"/>
          <a:stretch>
            <a:fillRect/>
          </a:stretch>
        </p:blipFill>
        <p:spPr>
          <a:xfrm>
            <a:off x="8039282" y="2518230"/>
            <a:ext cx="3816172" cy="2856944"/>
          </a:xfrm>
          <a:prstGeom prst="rect">
            <a:avLst/>
          </a:prstGeom>
        </p:spPr>
      </p:pic>
      <p:sp>
        <p:nvSpPr>
          <p:cNvPr id="15" name="TextBox 14"/>
          <p:cNvSpPr txBox="1"/>
          <p:nvPr/>
        </p:nvSpPr>
        <p:spPr>
          <a:xfrm>
            <a:off x="8753830" y="5603468"/>
            <a:ext cx="2158476" cy="461665"/>
          </a:xfrm>
          <a:prstGeom prst="rect">
            <a:avLst/>
          </a:prstGeom>
          <a:noFill/>
        </p:spPr>
        <p:txBody>
          <a:bodyPr wrap="none" rtlCol="0">
            <a:spAutoFit/>
          </a:bodyPr>
          <a:lstStyle/>
          <a:p>
            <a:r>
              <a:rPr lang="en-US" sz="2400" dirty="0" smtClean="0"/>
              <a:t>Vanishing Angle</a:t>
            </a:r>
            <a:endParaRPr lang="en-US" sz="2400" dirty="0"/>
          </a:p>
        </p:txBody>
      </p:sp>
      <p:sp>
        <p:nvSpPr>
          <p:cNvPr id="16" name="TextBox 15"/>
          <p:cNvSpPr txBox="1"/>
          <p:nvPr/>
        </p:nvSpPr>
        <p:spPr>
          <a:xfrm>
            <a:off x="5078952" y="5603468"/>
            <a:ext cx="1989647" cy="461665"/>
          </a:xfrm>
          <a:prstGeom prst="rect">
            <a:avLst/>
          </a:prstGeom>
          <a:noFill/>
        </p:spPr>
        <p:txBody>
          <a:bodyPr wrap="none" rtlCol="0">
            <a:spAutoFit/>
          </a:bodyPr>
          <a:lstStyle/>
          <a:p>
            <a:r>
              <a:rPr lang="en-US" sz="2400" dirty="0" smtClean="0"/>
              <a:t>Chord Residue</a:t>
            </a:r>
            <a:endParaRPr lang="en-US" sz="2400" dirty="0"/>
          </a:p>
        </p:txBody>
      </p:sp>
      <p:sp>
        <p:nvSpPr>
          <p:cNvPr id="17" name="TextBox 16"/>
          <p:cNvSpPr txBox="1"/>
          <p:nvPr/>
        </p:nvSpPr>
        <p:spPr>
          <a:xfrm>
            <a:off x="1118548" y="5603468"/>
            <a:ext cx="2391873" cy="461665"/>
          </a:xfrm>
          <a:prstGeom prst="rect">
            <a:avLst/>
          </a:prstGeom>
          <a:noFill/>
        </p:spPr>
        <p:txBody>
          <a:bodyPr wrap="none" rtlCol="0">
            <a:spAutoFit/>
          </a:bodyPr>
          <a:lstStyle/>
          <a:p>
            <a:r>
              <a:rPr lang="en-US" sz="2400" dirty="0" smtClean="0"/>
              <a:t>Erosion Thickness</a:t>
            </a:r>
            <a:endParaRPr lang="en-US" sz="2400" dirty="0"/>
          </a:p>
        </p:txBody>
      </p:sp>
      <p:grpSp>
        <p:nvGrpSpPr>
          <p:cNvPr id="20" name="Group 19"/>
          <p:cNvGrpSpPr/>
          <p:nvPr/>
        </p:nvGrpSpPr>
        <p:grpSpPr>
          <a:xfrm>
            <a:off x="549727" y="2445659"/>
            <a:ext cx="3611748" cy="2895599"/>
            <a:chOff x="406399" y="2518230"/>
            <a:chExt cx="3302590" cy="2647742"/>
          </a:xfrm>
        </p:grpSpPr>
        <p:sp>
          <p:nvSpPr>
            <p:cNvPr id="18" name="Rectangle 17"/>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308927" y="2445659"/>
            <a:ext cx="3611748" cy="2895599"/>
            <a:chOff x="406399" y="2518230"/>
            <a:chExt cx="3302590" cy="2647742"/>
          </a:xfrm>
        </p:grpSpPr>
        <p:sp>
          <p:nvSpPr>
            <p:cNvPr id="22" name="Rectangle 21"/>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075384" y="2445659"/>
            <a:ext cx="3611748" cy="2895599"/>
            <a:chOff x="406399" y="2518230"/>
            <a:chExt cx="3302590" cy="2647742"/>
          </a:xfrm>
        </p:grpSpPr>
        <p:sp>
          <p:nvSpPr>
            <p:cNvPr id="25" name="Rectangle 24"/>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7756307"/>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Comparing with other global measures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36</a:t>
            </a:fld>
            <a:endParaRPr lang="en-US" dirty="0"/>
          </a:p>
        </p:txBody>
      </p:sp>
      <p:sp>
        <p:nvSpPr>
          <p:cNvPr id="15" name="TextBox 14"/>
          <p:cNvSpPr txBox="1"/>
          <p:nvPr/>
        </p:nvSpPr>
        <p:spPr>
          <a:xfrm>
            <a:off x="8753830" y="5603468"/>
            <a:ext cx="2158476" cy="461665"/>
          </a:xfrm>
          <a:prstGeom prst="rect">
            <a:avLst/>
          </a:prstGeom>
          <a:noFill/>
        </p:spPr>
        <p:txBody>
          <a:bodyPr wrap="none" rtlCol="0">
            <a:spAutoFit/>
          </a:bodyPr>
          <a:lstStyle/>
          <a:p>
            <a:r>
              <a:rPr lang="en-US" sz="2400" dirty="0" smtClean="0"/>
              <a:t>Vanishing Angle</a:t>
            </a:r>
            <a:endParaRPr lang="en-US" sz="2400" dirty="0"/>
          </a:p>
        </p:txBody>
      </p:sp>
      <p:sp>
        <p:nvSpPr>
          <p:cNvPr id="16" name="TextBox 15"/>
          <p:cNvSpPr txBox="1"/>
          <p:nvPr/>
        </p:nvSpPr>
        <p:spPr>
          <a:xfrm>
            <a:off x="5078952" y="5603468"/>
            <a:ext cx="1989647" cy="461665"/>
          </a:xfrm>
          <a:prstGeom prst="rect">
            <a:avLst/>
          </a:prstGeom>
          <a:noFill/>
        </p:spPr>
        <p:txBody>
          <a:bodyPr wrap="none" rtlCol="0">
            <a:spAutoFit/>
          </a:bodyPr>
          <a:lstStyle/>
          <a:p>
            <a:r>
              <a:rPr lang="en-US" sz="2400" dirty="0" smtClean="0"/>
              <a:t>Chord Residue</a:t>
            </a:r>
            <a:endParaRPr lang="en-US" sz="2400" dirty="0"/>
          </a:p>
        </p:txBody>
      </p:sp>
      <p:sp>
        <p:nvSpPr>
          <p:cNvPr id="17" name="TextBox 16"/>
          <p:cNvSpPr txBox="1"/>
          <p:nvPr/>
        </p:nvSpPr>
        <p:spPr>
          <a:xfrm>
            <a:off x="1118548" y="5603468"/>
            <a:ext cx="2391873" cy="461665"/>
          </a:xfrm>
          <a:prstGeom prst="rect">
            <a:avLst/>
          </a:prstGeom>
          <a:noFill/>
        </p:spPr>
        <p:txBody>
          <a:bodyPr wrap="none" rtlCol="0">
            <a:spAutoFit/>
          </a:bodyPr>
          <a:lstStyle/>
          <a:p>
            <a:r>
              <a:rPr lang="en-US" sz="2400" dirty="0" smtClean="0"/>
              <a:t>Erosion Thickness</a:t>
            </a:r>
            <a:endParaRPr lang="en-US" sz="2400" dirty="0"/>
          </a:p>
        </p:txBody>
      </p:sp>
      <p:sp>
        <p:nvSpPr>
          <p:cNvPr id="30" name="TextBox 29"/>
          <p:cNvSpPr txBox="1"/>
          <p:nvPr/>
        </p:nvSpPr>
        <p:spPr>
          <a:xfrm>
            <a:off x="1419848" y="5973285"/>
            <a:ext cx="1789272" cy="461665"/>
          </a:xfrm>
          <a:prstGeom prst="rect">
            <a:avLst/>
          </a:prstGeom>
          <a:noFill/>
        </p:spPr>
        <p:txBody>
          <a:bodyPr wrap="none" rtlCol="0">
            <a:spAutoFit/>
          </a:bodyPr>
          <a:lstStyle/>
          <a:p>
            <a:r>
              <a:rPr lang="en-US" sz="2400" dirty="0" smtClean="0"/>
              <a:t>(pruned MA)</a:t>
            </a:r>
            <a:endParaRPr lang="en-US" sz="2400" dirty="0"/>
          </a:p>
        </p:txBody>
      </p:sp>
      <p:sp>
        <p:nvSpPr>
          <p:cNvPr id="31" name="TextBox 30"/>
          <p:cNvSpPr txBox="1"/>
          <p:nvPr/>
        </p:nvSpPr>
        <p:spPr>
          <a:xfrm>
            <a:off x="5179139" y="5973285"/>
            <a:ext cx="1789272" cy="461665"/>
          </a:xfrm>
          <a:prstGeom prst="rect">
            <a:avLst/>
          </a:prstGeom>
          <a:noFill/>
        </p:spPr>
        <p:txBody>
          <a:bodyPr wrap="none" rtlCol="0">
            <a:spAutoFit/>
          </a:bodyPr>
          <a:lstStyle/>
          <a:p>
            <a:r>
              <a:rPr lang="en-US" sz="2400" dirty="0" smtClean="0"/>
              <a:t>(pruned MA)</a:t>
            </a:r>
            <a:endParaRPr lang="en-US" sz="2400" dirty="0"/>
          </a:p>
        </p:txBody>
      </p:sp>
      <mc:AlternateContent xmlns:mc="http://schemas.openxmlformats.org/markup-compatibility/2006" xmlns:a14="http://schemas.microsoft.com/office/drawing/2010/main">
        <mc:Choice Requires="a14">
          <p:sp>
            <p:nvSpPr>
              <p:cNvPr id="32" name="TextBox 31"/>
              <p:cNvSpPr txBox="1"/>
              <p:nvPr/>
            </p:nvSpPr>
            <p:spPr>
              <a:xfrm>
                <a:off x="8560989" y="5973285"/>
                <a:ext cx="2544158" cy="461665"/>
              </a:xfrm>
              <a:prstGeom prst="rect">
                <a:avLst/>
              </a:prstGeom>
              <a:noFill/>
            </p:spPr>
            <p:txBody>
              <a:bodyPr wrap="none" rtlCol="0">
                <a:spAutoFit/>
              </a:bodyPr>
              <a:lstStyle/>
              <a:p>
                <a:r>
                  <a:rPr lang="en-US" sz="2400" dirty="0" smtClean="0"/>
                  <a:t>(pruned MA,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sSup>
                          <m:sSupPr>
                            <m:ctrlPr>
                              <a:rPr lang="en-US" sz="2400" i="1">
                                <a:latin typeface="Cambria Math" panose="02040503050406030204" pitchFamily="18" charset="0"/>
                              </a:rPr>
                            </m:ctrlPr>
                          </m:sSupPr>
                          <m:e>
                            <m:r>
                              <a:rPr lang="en-US" sz="2400" i="1">
                                <a:latin typeface="Cambria Math" panose="02040503050406030204" pitchFamily="18" charset="0"/>
                              </a:rPr>
                              <m:t>50</m:t>
                            </m:r>
                          </m:e>
                          <m:sup>
                            <m:r>
                              <a:rPr lang="en-US" sz="2400" i="1">
                                <a:latin typeface="Cambria Math" panose="02040503050406030204" pitchFamily="18" charset="0"/>
                              </a:rPr>
                              <m:t>∘</m:t>
                            </m:r>
                          </m:sup>
                        </m:sSup>
                      </m:sub>
                    </m:sSub>
                  </m:oMath>
                </a14:m>
                <a:r>
                  <a:rPr lang="en-US" sz="2400" dirty="0" smtClean="0"/>
                  <a:t>)</a:t>
                </a:r>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560989" y="5973285"/>
                <a:ext cx="2544158" cy="461665"/>
              </a:xfrm>
              <a:prstGeom prst="rect">
                <a:avLst/>
              </a:prstGeom>
              <a:blipFill>
                <a:blip r:embed="rId2"/>
                <a:stretch>
                  <a:fillRect l="-3589" t="-10526" r="-2871" b="-28947"/>
                </a:stretch>
              </a:blipFill>
            </p:spPr>
            <p:txBody>
              <a:bodyPr/>
              <a:lstStyle/>
              <a:p>
                <a:r>
                  <a:rPr lang="en-US">
                    <a:noFill/>
                  </a:rPr>
                  <a:t> </a:t>
                </a:r>
              </a:p>
            </p:txBody>
          </p:sp>
        </mc:Fallback>
      </mc:AlternateContent>
      <p:grpSp>
        <p:nvGrpSpPr>
          <p:cNvPr id="34" name="Group 33"/>
          <p:cNvGrpSpPr/>
          <p:nvPr/>
        </p:nvGrpSpPr>
        <p:grpSpPr>
          <a:xfrm>
            <a:off x="520699" y="2445659"/>
            <a:ext cx="11334755" cy="2929515"/>
            <a:chOff x="406399" y="2445659"/>
            <a:chExt cx="11334755" cy="2929515"/>
          </a:xfrm>
        </p:grpSpPr>
        <p:pic>
          <p:nvPicPr>
            <p:cNvPr id="35" name="Picture 34"/>
            <p:cNvPicPr>
              <a:picLocks noChangeAspect="1"/>
            </p:cNvPicPr>
            <p:nvPr/>
          </p:nvPicPr>
          <p:blipFill>
            <a:blip r:embed="rId3"/>
            <a:stretch>
              <a:fillRect/>
            </a:stretch>
          </p:blipFill>
          <p:spPr>
            <a:xfrm>
              <a:off x="406399" y="2518230"/>
              <a:ext cx="3816172" cy="2856944"/>
            </a:xfrm>
            <a:prstGeom prst="rect">
              <a:avLst/>
            </a:prstGeom>
          </p:spPr>
        </p:pic>
        <p:pic>
          <p:nvPicPr>
            <p:cNvPr id="36" name="Picture 35"/>
            <p:cNvPicPr>
              <a:picLocks noChangeAspect="1"/>
            </p:cNvPicPr>
            <p:nvPr/>
          </p:nvPicPr>
          <p:blipFill>
            <a:blip r:embed="rId4"/>
            <a:stretch>
              <a:fillRect/>
            </a:stretch>
          </p:blipFill>
          <p:spPr>
            <a:xfrm>
              <a:off x="4165691" y="2518230"/>
              <a:ext cx="3816172" cy="2856944"/>
            </a:xfrm>
            <a:prstGeom prst="rect">
              <a:avLst/>
            </a:prstGeom>
          </p:spPr>
        </p:pic>
        <p:pic>
          <p:nvPicPr>
            <p:cNvPr id="37" name="Picture 36"/>
            <p:cNvPicPr>
              <a:picLocks noChangeAspect="1"/>
            </p:cNvPicPr>
            <p:nvPr/>
          </p:nvPicPr>
          <p:blipFill>
            <a:blip r:embed="rId5"/>
            <a:stretch>
              <a:fillRect/>
            </a:stretch>
          </p:blipFill>
          <p:spPr>
            <a:xfrm>
              <a:off x="7924982" y="2518230"/>
              <a:ext cx="3816172" cy="2856944"/>
            </a:xfrm>
            <a:prstGeom prst="rect">
              <a:avLst/>
            </a:prstGeom>
          </p:spPr>
        </p:pic>
        <p:grpSp>
          <p:nvGrpSpPr>
            <p:cNvPr id="38" name="Group 37"/>
            <p:cNvGrpSpPr/>
            <p:nvPr/>
          </p:nvGrpSpPr>
          <p:grpSpPr>
            <a:xfrm>
              <a:off x="435427" y="2445659"/>
              <a:ext cx="3611748" cy="2895599"/>
              <a:chOff x="406399" y="2518230"/>
              <a:chExt cx="3302590" cy="2647742"/>
            </a:xfrm>
          </p:grpSpPr>
          <p:sp>
            <p:nvSpPr>
              <p:cNvPr id="45" name="Rectangle 44"/>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194627" y="2445659"/>
              <a:ext cx="3611748" cy="2895599"/>
              <a:chOff x="406399" y="2518230"/>
              <a:chExt cx="3302590" cy="2647742"/>
            </a:xfrm>
          </p:grpSpPr>
          <p:sp>
            <p:nvSpPr>
              <p:cNvPr id="43" name="Rectangle 42"/>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961084" y="2445659"/>
              <a:ext cx="3611748" cy="2895599"/>
              <a:chOff x="406399" y="2518230"/>
              <a:chExt cx="3302590" cy="2647742"/>
            </a:xfrm>
          </p:grpSpPr>
          <p:sp>
            <p:nvSpPr>
              <p:cNvPr id="41" name="Rectangle 40"/>
              <p:cNvSpPr/>
              <p:nvPr/>
            </p:nvSpPr>
            <p:spPr>
              <a:xfrm>
                <a:off x="406399" y="2518230"/>
                <a:ext cx="1635175" cy="2647741"/>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478267" y="4699576"/>
                <a:ext cx="230722" cy="46639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8619430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Comparing with other global measures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37</a:t>
            </a:fld>
            <a:endParaRPr lang="en-US" dirty="0"/>
          </a:p>
        </p:txBody>
      </p:sp>
      <p:sp>
        <p:nvSpPr>
          <p:cNvPr id="16" name="TextBox 15"/>
          <p:cNvSpPr txBox="1"/>
          <p:nvPr/>
        </p:nvSpPr>
        <p:spPr>
          <a:xfrm>
            <a:off x="5262496" y="5603468"/>
            <a:ext cx="1622560" cy="461665"/>
          </a:xfrm>
          <a:prstGeom prst="rect">
            <a:avLst/>
          </a:prstGeom>
          <a:noFill/>
        </p:spPr>
        <p:txBody>
          <a:bodyPr wrap="none" rtlCol="0">
            <a:spAutoFit/>
          </a:bodyPr>
          <a:lstStyle/>
          <a:p>
            <a:r>
              <a:rPr lang="en-US" sz="2400" dirty="0" smtClean="0"/>
              <a:t>Medial Axis</a:t>
            </a:r>
            <a:endParaRPr lang="en-US" sz="2400" dirty="0"/>
          </a:p>
        </p:txBody>
      </p:sp>
      <p:pic>
        <p:nvPicPr>
          <p:cNvPr id="33" name="Picture 32"/>
          <p:cNvPicPr>
            <a:picLocks noChangeAspect="1"/>
          </p:cNvPicPr>
          <p:nvPr/>
        </p:nvPicPr>
        <p:blipFill>
          <a:blip r:embed="rId2"/>
          <a:stretch>
            <a:fillRect/>
          </a:stretch>
        </p:blipFill>
        <p:spPr>
          <a:xfrm>
            <a:off x="4197074" y="2689229"/>
            <a:ext cx="3690640" cy="2793468"/>
          </a:xfrm>
          <a:prstGeom prst="rect">
            <a:avLst/>
          </a:prstGeom>
        </p:spPr>
      </p:pic>
    </p:spTree>
    <p:extLst>
      <p:ext uri="{BB962C8B-B14F-4D97-AF65-F5344CB8AC3E}">
        <p14:creationId xmlns:p14="http://schemas.microsoft.com/office/powerpoint/2010/main" val="4576633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Comparing with other global measures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38</a:t>
            </a:fld>
            <a:endParaRPr lang="en-US" dirty="0"/>
          </a:p>
        </p:txBody>
      </p:sp>
      <p:sp>
        <p:nvSpPr>
          <p:cNvPr id="15" name="TextBox 14"/>
          <p:cNvSpPr txBox="1"/>
          <p:nvPr/>
        </p:nvSpPr>
        <p:spPr>
          <a:xfrm>
            <a:off x="8753830" y="5603468"/>
            <a:ext cx="2158476" cy="461665"/>
          </a:xfrm>
          <a:prstGeom prst="rect">
            <a:avLst/>
          </a:prstGeom>
          <a:noFill/>
        </p:spPr>
        <p:txBody>
          <a:bodyPr wrap="none" rtlCol="0">
            <a:spAutoFit/>
          </a:bodyPr>
          <a:lstStyle/>
          <a:p>
            <a:r>
              <a:rPr lang="en-US" sz="2400" dirty="0" smtClean="0"/>
              <a:t>Vanishing Angle</a:t>
            </a:r>
            <a:endParaRPr lang="en-US" sz="2400" dirty="0"/>
          </a:p>
        </p:txBody>
      </p:sp>
      <p:sp>
        <p:nvSpPr>
          <p:cNvPr id="16" name="TextBox 15"/>
          <p:cNvSpPr txBox="1"/>
          <p:nvPr/>
        </p:nvSpPr>
        <p:spPr>
          <a:xfrm>
            <a:off x="5078952" y="5603468"/>
            <a:ext cx="1989647" cy="461665"/>
          </a:xfrm>
          <a:prstGeom prst="rect">
            <a:avLst/>
          </a:prstGeom>
          <a:noFill/>
        </p:spPr>
        <p:txBody>
          <a:bodyPr wrap="none" rtlCol="0">
            <a:spAutoFit/>
          </a:bodyPr>
          <a:lstStyle/>
          <a:p>
            <a:r>
              <a:rPr lang="en-US" sz="2400" dirty="0" smtClean="0"/>
              <a:t>Chord Residue</a:t>
            </a:r>
            <a:endParaRPr lang="en-US" sz="2400" dirty="0"/>
          </a:p>
        </p:txBody>
      </p:sp>
      <p:sp>
        <p:nvSpPr>
          <p:cNvPr id="17" name="TextBox 16"/>
          <p:cNvSpPr txBox="1"/>
          <p:nvPr/>
        </p:nvSpPr>
        <p:spPr>
          <a:xfrm>
            <a:off x="1118548" y="5603468"/>
            <a:ext cx="2391873" cy="461665"/>
          </a:xfrm>
          <a:prstGeom prst="rect">
            <a:avLst/>
          </a:prstGeom>
          <a:noFill/>
        </p:spPr>
        <p:txBody>
          <a:bodyPr wrap="none" rtlCol="0">
            <a:spAutoFit/>
          </a:bodyPr>
          <a:lstStyle/>
          <a:p>
            <a:r>
              <a:rPr lang="en-US" sz="2400" dirty="0" smtClean="0"/>
              <a:t>Erosion Thickness</a:t>
            </a:r>
            <a:endParaRPr lang="en-US" sz="2400" dirty="0"/>
          </a:p>
        </p:txBody>
      </p:sp>
      <p:pic>
        <p:nvPicPr>
          <p:cNvPr id="7" name="Picture 6"/>
          <p:cNvPicPr>
            <a:picLocks noChangeAspect="1"/>
          </p:cNvPicPr>
          <p:nvPr/>
        </p:nvPicPr>
        <p:blipFill>
          <a:blip r:embed="rId2"/>
          <a:stretch>
            <a:fillRect/>
          </a:stretch>
        </p:blipFill>
        <p:spPr>
          <a:xfrm>
            <a:off x="406400" y="2689229"/>
            <a:ext cx="3690640" cy="2793468"/>
          </a:xfrm>
          <a:prstGeom prst="rect">
            <a:avLst/>
          </a:prstGeom>
        </p:spPr>
      </p:pic>
      <p:pic>
        <p:nvPicPr>
          <p:cNvPr id="13" name="Picture 12"/>
          <p:cNvPicPr>
            <a:picLocks noChangeAspect="1"/>
          </p:cNvPicPr>
          <p:nvPr/>
        </p:nvPicPr>
        <p:blipFill>
          <a:blip r:embed="rId3"/>
          <a:stretch>
            <a:fillRect/>
          </a:stretch>
        </p:blipFill>
        <p:spPr>
          <a:xfrm>
            <a:off x="4197074" y="2689229"/>
            <a:ext cx="3690640" cy="2793468"/>
          </a:xfrm>
          <a:prstGeom prst="rect">
            <a:avLst/>
          </a:prstGeom>
        </p:spPr>
      </p:pic>
      <p:pic>
        <p:nvPicPr>
          <p:cNvPr id="29" name="Picture 28"/>
          <p:cNvPicPr>
            <a:picLocks noChangeAspect="1"/>
          </p:cNvPicPr>
          <p:nvPr/>
        </p:nvPicPr>
        <p:blipFill>
          <a:blip r:embed="rId4"/>
          <a:stretch>
            <a:fillRect/>
          </a:stretch>
        </p:blipFill>
        <p:spPr>
          <a:xfrm>
            <a:off x="7987748" y="2689229"/>
            <a:ext cx="3690640" cy="2793468"/>
          </a:xfrm>
          <a:prstGeom prst="rect">
            <a:avLst/>
          </a:prstGeom>
        </p:spPr>
      </p:pic>
      <p:sp>
        <p:nvSpPr>
          <p:cNvPr id="18" name="Rectangle 17"/>
          <p:cNvSpPr/>
          <p:nvPr/>
        </p:nvSpPr>
        <p:spPr>
          <a:xfrm>
            <a:off x="310270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0000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7825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74962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06400" y="2689229"/>
            <a:ext cx="3690640" cy="2793468"/>
          </a:xfrm>
          <a:prstGeom prst="rect">
            <a:avLst/>
          </a:prstGeom>
        </p:spPr>
      </p:pic>
      <p:pic>
        <p:nvPicPr>
          <p:cNvPr id="22" name="Picture 21"/>
          <p:cNvPicPr>
            <a:picLocks noChangeAspect="1"/>
          </p:cNvPicPr>
          <p:nvPr/>
        </p:nvPicPr>
        <p:blipFill>
          <a:blip r:embed="rId3"/>
          <a:stretch>
            <a:fillRect/>
          </a:stretch>
        </p:blipFill>
        <p:spPr>
          <a:xfrm>
            <a:off x="4197074" y="2689229"/>
            <a:ext cx="3690640" cy="2793468"/>
          </a:xfrm>
          <a:prstGeom prst="rect">
            <a:avLst/>
          </a:prstGeom>
        </p:spPr>
      </p:pic>
      <p:pic>
        <p:nvPicPr>
          <p:cNvPr id="23" name="Picture 22"/>
          <p:cNvPicPr>
            <a:picLocks noChangeAspect="1"/>
          </p:cNvPicPr>
          <p:nvPr/>
        </p:nvPicPr>
        <p:blipFill>
          <a:blip r:embed="rId4"/>
          <a:stretch>
            <a:fillRect/>
          </a:stretch>
        </p:blipFill>
        <p:spPr>
          <a:xfrm>
            <a:off x="7987748" y="2689229"/>
            <a:ext cx="3690640" cy="2793468"/>
          </a:xfrm>
          <a:prstGeom prst="rect">
            <a:avLst/>
          </a:prstGeom>
        </p:spPr>
      </p:pic>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Comparing with other global measures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39</a:t>
            </a:fld>
            <a:endParaRPr lang="en-US" dirty="0"/>
          </a:p>
        </p:txBody>
      </p:sp>
      <p:sp>
        <p:nvSpPr>
          <p:cNvPr id="15" name="TextBox 14"/>
          <p:cNvSpPr txBox="1"/>
          <p:nvPr/>
        </p:nvSpPr>
        <p:spPr>
          <a:xfrm>
            <a:off x="8753830" y="5603468"/>
            <a:ext cx="2158476" cy="461665"/>
          </a:xfrm>
          <a:prstGeom prst="rect">
            <a:avLst/>
          </a:prstGeom>
          <a:noFill/>
        </p:spPr>
        <p:txBody>
          <a:bodyPr wrap="none" rtlCol="0">
            <a:spAutoFit/>
          </a:bodyPr>
          <a:lstStyle/>
          <a:p>
            <a:r>
              <a:rPr lang="en-US" sz="2400" dirty="0" smtClean="0"/>
              <a:t>Vanishing Angle</a:t>
            </a:r>
            <a:endParaRPr lang="en-US" sz="2400" dirty="0"/>
          </a:p>
        </p:txBody>
      </p:sp>
      <p:sp>
        <p:nvSpPr>
          <p:cNvPr id="16" name="TextBox 15"/>
          <p:cNvSpPr txBox="1"/>
          <p:nvPr/>
        </p:nvSpPr>
        <p:spPr>
          <a:xfrm>
            <a:off x="5078952" y="5603468"/>
            <a:ext cx="1989647" cy="461665"/>
          </a:xfrm>
          <a:prstGeom prst="rect">
            <a:avLst/>
          </a:prstGeom>
          <a:noFill/>
        </p:spPr>
        <p:txBody>
          <a:bodyPr wrap="none" rtlCol="0">
            <a:spAutoFit/>
          </a:bodyPr>
          <a:lstStyle/>
          <a:p>
            <a:r>
              <a:rPr lang="en-US" sz="2400" dirty="0" smtClean="0"/>
              <a:t>Chord Residue</a:t>
            </a:r>
            <a:endParaRPr lang="en-US" sz="2400" dirty="0"/>
          </a:p>
        </p:txBody>
      </p:sp>
      <p:sp>
        <p:nvSpPr>
          <p:cNvPr id="17" name="TextBox 16"/>
          <p:cNvSpPr txBox="1"/>
          <p:nvPr/>
        </p:nvSpPr>
        <p:spPr>
          <a:xfrm>
            <a:off x="1118548" y="5603468"/>
            <a:ext cx="2391873" cy="461665"/>
          </a:xfrm>
          <a:prstGeom prst="rect">
            <a:avLst/>
          </a:prstGeom>
          <a:noFill/>
        </p:spPr>
        <p:txBody>
          <a:bodyPr wrap="none" rtlCol="0">
            <a:spAutoFit/>
          </a:bodyPr>
          <a:lstStyle/>
          <a:p>
            <a:r>
              <a:rPr lang="en-US" sz="2400" dirty="0" smtClean="0"/>
              <a:t>Erosion Thickness</a:t>
            </a:r>
            <a:endParaRPr lang="en-US" sz="2400" dirty="0"/>
          </a:p>
        </p:txBody>
      </p:sp>
      <p:sp>
        <p:nvSpPr>
          <p:cNvPr id="18" name="Rectangle 17"/>
          <p:cNvSpPr/>
          <p:nvPr/>
        </p:nvSpPr>
        <p:spPr>
          <a:xfrm>
            <a:off x="310270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0000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678254" y="3002402"/>
            <a:ext cx="535845" cy="510056"/>
          </a:xfrm>
          <a:prstGeom prst="rect">
            <a:avLst/>
          </a:prstGeom>
          <a:noFill/>
          <a:ln>
            <a:solidFill>
              <a:schemeClr val="bg1">
                <a:lumMod val="6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19848" y="5973285"/>
            <a:ext cx="1789272" cy="461665"/>
          </a:xfrm>
          <a:prstGeom prst="rect">
            <a:avLst/>
          </a:prstGeom>
          <a:noFill/>
        </p:spPr>
        <p:txBody>
          <a:bodyPr wrap="none" rtlCol="0">
            <a:spAutoFit/>
          </a:bodyPr>
          <a:lstStyle/>
          <a:p>
            <a:r>
              <a:rPr lang="en-US" sz="2400" dirty="0" smtClean="0"/>
              <a:t>(pruned MA)</a:t>
            </a:r>
            <a:endParaRPr lang="en-US" sz="2400" dirty="0"/>
          </a:p>
        </p:txBody>
      </p:sp>
      <p:sp>
        <p:nvSpPr>
          <p:cNvPr id="25" name="TextBox 24"/>
          <p:cNvSpPr txBox="1"/>
          <p:nvPr/>
        </p:nvSpPr>
        <p:spPr>
          <a:xfrm>
            <a:off x="5179139" y="5973285"/>
            <a:ext cx="1789272" cy="461665"/>
          </a:xfrm>
          <a:prstGeom prst="rect">
            <a:avLst/>
          </a:prstGeom>
          <a:noFill/>
        </p:spPr>
        <p:txBody>
          <a:bodyPr wrap="none" rtlCol="0">
            <a:spAutoFit/>
          </a:bodyPr>
          <a:lstStyle/>
          <a:p>
            <a:r>
              <a:rPr lang="en-US" sz="2400" dirty="0" smtClean="0"/>
              <a:t>(pruned MA)</a:t>
            </a:r>
            <a:endParaRPr lang="en-US" sz="2400" dirty="0"/>
          </a:p>
        </p:txBody>
      </p:sp>
      <p:sp>
        <p:nvSpPr>
          <p:cNvPr id="27" name="Rectangle 26"/>
          <p:cNvSpPr/>
          <p:nvPr/>
        </p:nvSpPr>
        <p:spPr>
          <a:xfrm>
            <a:off x="911954" y="3326252"/>
            <a:ext cx="535845" cy="510056"/>
          </a:xfrm>
          <a:prstGeom prst="rect">
            <a:avLst/>
          </a:prstGeom>
          <a:noFill/>
          <a:ln>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709254" y="3326252"/>
            <a:ext cx="535845" cy="510056"/>
          </a:xfrm>
          <a:prstGeom prst="rect">
            <a:avLst/>
          </a:prstGeom>
          <a:noFill/>
          <a:ln>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8560989" y="5973285"/>
                <a:ext cx="2544158" cy="461665"/>
              </a:xfrm>
              <a:prstGeom prst="rect">
                <a:avLst/>
              </a:prstGeom>
              <a:noFill/>
            </p:spPr>
            <p:txBody>
              <a:bodyPr wrap="none" rtlCol="0">
                <a:spAutoFit/>
              </a:bodyPr>
              <a:lstStyle/>
              <a:p>
                <a:r>
                  <a:rPr lang="en-US" sz="2400" dirty="0" smtClean="0"/>
                  <a:t>(pruned MA,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sSup>
                          <m:sSupPr>
                            <m:ctrlPr>
                              <a:rPr lang="en-US" sz="2400" i="1">
                                <a:latin typeface="Cambria Math" panose="02040503050406030204" pitchFamily="18" charset="0"/>
                              </a:rPr>
                            </m:ctrlPr>
                          </m:sSupPr>
                          <m:e>
                            <m:r>
                              <a:rPr lang="en-US" sz="2400" i="1">
                                <a:latin typeface="Cambria Math" panose="02040503050406030204" pitchFamily="18" charset="0"/>
                              </a:rPr>
                              <m:t>50</m:t>
                            </m:r>
                          </m:e>
                          <m:sup>
                            <m:r>
                              <a:rPr lang="en-US" sz="2400" i="1">
                                <a:latin typeface="Cambria Math" panose="02040503050406030204" pitchFamily="18" charset="0"/>
                              </a:rPr>
                              <m:t>∘</m:t>
                            </m:r>
                          </m:sup>
                        </m:sSup>
                      </m:sub>
                    </m:sSub>
                  </m:oMath>
                </a14:m>
                <a:r>
                  <a:rPr lang="en-US" sz="2400" dirty="0" smtClean="0"/>
                  <a:t>)</a:t>
                </a:r>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560989" y="5973285"/>
                <a:ext cx="2544158" cy="461665"/>
              </a:xfrm>
              <a:prstGeom prst="rect">
                <a:avLst/>
              </a:prstGeom>
              <a:blipFill>
                <a:blip r:embed="rId5"/>
                <a:stretch>
                  <a:fillRect l="-3589" t="-10526" r="-2871" b="-28947"/>
                </a:stretch>
              </a:blipFill>
            </p:spPr>
            <p:txBody>
              <a:bodyPr/>
              <a:lstStyle/>
              <a:p>
                <a:r>
                  <a:rPr lang="en-US">
                    <a:noFill/>
                  </a:rPr>
                  <a:t> </a:t>
                </a:r>
              </a:p>
            </p:txBody>
          </p:sp>
        </mc:Fallback>
      </mc:AlternateContent>
    </p:spTree>
    <p:extLst>
      <p:ext uri="{BB962C8B-B14F-4D97-AF65-F5344CB8AC3E}">
        <p14:creationId xmlns:p14="http://schemas.microsoft.com/office/powerpoint/2010/main" val="3939334175"/>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50988" y="2864401"/>
            <a:ext cx="7891462" cy="3074987"/>
            <a:chOff x="1550988" y="3119438"/>
            <a:chExt cx="7891462" cy="3074987"/>
          </a:xfrm>
        </p:grpSpPr>
        <p:pic>
          <p:nvPicPr>
            <p:cNvPr id="11269" name="Picture 2" descr="C:\Users\gene\Dropbox\ShapeCenter-ExtendedMA\SimpleBlobby\ma_1_BdMa.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675" y="3119438"/>
              <a:ext cx="5946775"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33"/>
            <p:cNvSpPr txBox="1">
              <a:spLocks noChangeArrowheads="1"/>
            </p:cNvSpPr>
            <p:nvPr/>
          </p:nvSpPr>
          <p:spPr bwMode="auto">
            <a:xfrm>
              <a:off x="1550988" y="5199063"/>
              <a:ext cx="119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a:t>Boundary</a:t>
              </a:r>
            </a:p>
          </p:txBody>
        </p:sp>
        <p:sp>
          <p:nvSpPr>
            <p:cNvPr id="11272" name="TextBox 34"/>
            <p:cNvSpPr txBox="1">
              <a:spLocks noChangeArrowheads="1"/>
            </p:cNvSpPr>
            <p:nvPr/>
          </p:nvSpPr>
          <p:spPr bwMode="auto">
            <a:xfrm>
              <a:off x="2303463" y="3724275"/>
              <a:ext cx="1387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a:t>Medial Axis</a:t>
              </a:r>
            </a:p>
          </p:txBody>
        </p:sp>
        <p:cxnSp>
          <p:nvCxnSpPr>
            <p:cNvPr id="36" name="Straight Arrow Connector 35"/>
            <p:cNvCxnSpPr/>
            <p:nvPr/>
          </p:nvCxnSpPr>
          <p:spPr>
            <a:xfrm>
              <a:off x="3735388" y="3956050"/>
              <a:ext cx="8064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794000" y="5403850"/>
              <a:ext cx="701675" cy="15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266" name="Slide Number Placeholder 3"/>
          <p:cNvSpPr>
            <a:spLocks noGrp="1"/>
          </p:cNvSpPr>
          <p:nvPr>
            <p:ph type="sldNum" sz="quarter" idx="4294967295"/>
          </p:nvPr>
        </p:nvSpPr>
        <p:spPr bwMode="auto">
          <a:xfrm>
            <a:off x="9347200" y="6356350"/>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0E0AC55-47D4-42A9-96C1-0D51ABEE36BA}" type="slidenum">
              <a:rPr lang="en-US" altLang="en-US"/>
              <a:pPr fontAlgn="base">
                <a:spcBef>
                  <a:spcPct val="0"/>
                </a:spcBef>
                <a:spcAft>
                  <a:spcPct val="0"/>
                </a:spcAft>
              </a:pPr>
              <a:t>4</a:t>
            </a:fld>
            <a:endParaRPr lang="en-US" altLang="en-US"/>
          </a:p>
        </p:txBody>
      </p:sp>
      <p:sp>
        <p:nvSpPr>
          <p:cNvPr id="26" name="Title 1"/>
          <p:cNvSpPr>
            <a:spLocks noGrp="1"/>
          </p:cNvSpPr>
          <p:nvPr>
            <p:ph type="title"/>
          </p:nvPr>
        </p:nvSpPr>
        <p:spPr/>
        <p:txBody>
          <a:bodyPr/>
          <a:lstStyle/>
          <a:p>
            <a:pPr fontAlgn="auto">
              <a:spcAft>
                <a:spcPts val="0"/>
              </a:spcAft>
              <a:defRPr/>
            </a:pPr>
            <a:r>
              <a:rPr lang="en-US" dirty="0" smtClean="0"/>
              <a:t>Medial Axis (MA)</a:t>
            </a:r>
            <a:endParaRPr lang="en-US" dirty="0"/>
          </a:p>
        </p:txBody>
      </p:sp>
      <p:grpSp>
        <p:nvGrpSpPr>
          <p:cNvPr id="29" name="Group 28"/>
          <p:cNvGrpSpPr>
            <a:grpSpLocks/>
          </p:cNvGrpSpPr>
          <p:nvPr/>
        </p:nvGrpSpPr>
        <p:grpSpPr bwMode="auto">
          <a:xfrm>
            <a:off x="4981575" y="3667676"/>
            <a:ext cx="1589088" cy="1676400"/>
            <a:chOff x="5666730" y="4902106"/>
            <a:chExt cx="1113283" cy="1174599"/>
          </a:xfrm>
        </p:grpSpPr>
        <p:sp>
          <p:nvSpPr>
            <p:cNvPr id="30" name="Oval 29"/>
            <p:cNvSpPr/>
            <p:nvPr/>
          </p:nvSpPr>
          <p:spPr>
            <a:xfrm>
              <a:off x="5666730" y="4925464"/>
              <a:ext cx="1113283" cy="1113422"/>
            </a:xfrm>
            <a:prstGeom prst="ellipse">
              <a:avLst/>
            </a:prstGeom>
            <a:noFill/>
            <a:ln w="285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p:cNvSpPr/>
            <p:nvPr/>
          </p:nvSpPr>
          <p:spPr>
            <a:xfrm>
              <a:off x="6211694" y="5450474"/>
              <a:ext cx="70067" cy="70076"/>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p:nvSpPr>
          <p:spPr>
            <a:xfrm>
              <a:off x="6342930" y="4902106"/>
              <a:ext cx="65618" cy="65626"/>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p:cNvSpPr/>
            <p:nvPr/>
          </p:nvSpPr>
          <p:spPr>
            <a:xfrm>
              <a:off x="6292882" y="6011078"/>
              <a:ext cx="65618" cy="65627"/>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15" name="Group 14"/>
          <p:cNvGrpSpPr>
            <a:grpSpLocks/>
          </p:cNvGrpSpPr>
          <p:nvPr/>
        </p:nvGrpSpPr>
        <p:grpSpPr bwMode="auto">
          <a:xfrm>
            <a:off x="7321550" y="3508926"/>
            <a:ext cx="1947863" cy="2003425"/>
            <a:chOff x="5666730" y="4909546"/>
            <a:chExt cx="1113283" cy="1145019"/>
          </a:xfrm>
        </p:grpSpPr>
        <p:sp>
          <p:nvSpPr>
            <p:cNvPr id="16" name="Oval 15"/>
            <p:cNvSpPr/>
            <p:nvPr/>
          </p:nvSpPr>
          <p:spPr>
            <a:xfrm>
              <a:off x="5666730" y="4924970"/>
              <a:ext cx="1113283" cy="1114171"/>
            </a:xfrm>
            <a:prstGeom prst="ellipse">
              <a:avLst/>
            </a:prstGeom>
            <a:noFill/>
            <a:ln w="28575">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6193884" y="5445763"/>
              <a:ext cx="68956" cy="69863"/>
            </a:xfrm>
            <a:prstGeom prst="ellipse">
              <a:avLst/>
            </a:prstGeom>
            <a:solidFill>
              <a:srgbClr val="00FF00"/>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p:nvSpPr>
          <p:spPr>
            <a:xfrm>
              <a:off x="6061415" y="4909546"/>
              <a:ext cx="65327" cy="65326"/>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p:nvSpPr>
          <p:spPr>
            <a:xfrm>
              <a:off x="6061415" y="5989239"/>
              <a:ext cx="65327" cy="65326"/>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p:cNvSpPr/>
            <p:nvPr/>
          </p:nvSpPr>
          <p:spPr>
            <a:xfrm>
              <a:off x="6699261" y="5222566"/>
              <a:ext cx="65327" cy="65326"/>
            </a:xfrm>
            <a:prstGeom prst="ellipse">
              <a:avLst/>
            </a:prstGeom>
            <a:solidFill>
              <a:srgbClr val="0000FF"/>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2" name="Content Placeholder 2"/>
          <p:cNvSpPr>
            <a:spLocks noGrp="1"/>
          </p:cNvSpPr>
          <p:nvPr>
            <p:ph idx="1"/>
          </p:nvPr>
        </p:nvSpPr>
        <p:spPr>
          <a:xfrm>
            <a:off x="463552" y="1587380"/>
            <a:ext cx="11220449" cy="1073271"/>
          </a:xfrm>
        </p:spPr>
        <p:txBody>
          <a:bodyPr/>
          <a:lstStyle/>
          <a:p>
            <a:r>
              <a:rPr lang="en-US" dirty="0" smtClean="0"/>
              <a:t>Set of interior points with multiple closest boundary points </a:t>
            </a:r>
            <a:r>
              <a:rPr lang="en-US" sz="1600" dirty="0" smtClean="0"/>
              <a:t>[Blum 1967</a:t>
            </a:r>
            <a:r>
              <a:rPr lang="en-US" sz="1600" dirty="0" smtClean="0"/>
              <a:t>]</a:t>
            </a:r>
            <a:endParaRPr lang="en-US" sz="1600" dirty="0" smtClean="0"/>
          </a:p>
        </p:txBody>
      </p:sp>
    </p:spTree>
    <p:custDataLst>
      <p:tags r:id="rId1"/>
    </p:custDataLst>
    <p:extLst>
      <p:ext uri="{BB962C8B-B14F-4D97-AF65-F5344CB8AC3E}">
        <p14:creationId xmlns:p14="http://schemas.microsoft.com/office/powerpoint/2010/main" val="3309551709"/>
      </p:ext>
    </p:extLst>
  </p:cSld>
  <p:clrMapOvr>
    <a:masterClrMapping/>
  </p:clrMapOvr>
  <p:transition advTm="286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Designed for tubular shapes</a:t>
            </a:r>
          </a:p>
          <a:p>
            <a:pPr lvl="1"/>
            <a:r>
              <a:rPr lang="en-US" dirty="0" smtClean="0"/>
              <a:t>Non-tubular parts can get pruned quickly</a:t>
            </a:r>
          </a:p>
          <a:p>
            <a:r>
              <a:rPr lang="en-US" dirty="0" smtClean="0"/>
              <a:t>Maxima may not be the shape center</a:t>
            </a:r>
          </a:p>
          <a:p>
            <a:pPr lvl="1"/>
            <a:r>
              <a:rPr lang="en-US" dirty="0" smtClean="0"/>
              <a:t>Located in a strongly tubular part</a:t>
            </a:r>
            <a:endParaRPr lang="en-US" dirty="0"/>
          </a:p>
        </p:txBody>
      </p:sp>
      <p:pic>
        <p:nvPicPr>
          <p:cNvPr id="6" name="Picture 5"/>
          <p:cNvPicPr>
            <a:picLocks noChangeAspect="1"/>
          </p:cNvPicPr>
          <p:nvPr/>
        </p:nvPicPr>
        <p:blipFill>
          <a:blip r:embed="rId2"/>
          <a:stretch>
            <a:fillRect/>
          </a:stretch>
        </p:blipFill>
        <p:spPr>
          <a:xfrm>
            <a:off x="9498703" y="3761992"/>
            <a:ext cx="2180043" cy="2296595"/>
          </a:xfrm>
          <a:prstGeom prst="rect">
            <a:avLst/>
          </a:prstGeom>
        </p:spPr>
      </p:pic>
      <p:pic>
        <p:nvPicPr>
          <p:cNvPr id="7" name="Picture 6"/>
          <p:cNvPicPr>
            <a:picLocks noChangeAspect="1"/>
          </p:cNvPicPr>
          <p:nvPr/>
        </p:nvPicPr>
        <p:blipFill>
          <a:blip r:embed="rId3"/>
          <a:stretch>
            <a:fillRect/>
          </a:stretch>
        </p:blipFill>
        <p:spPr>
          <a:xfrm>
            <a:off x="6422751" y="3761993"/>
            <a:ext cx="2180043" cy="2296595"/>
          </a:xfrm>
          <a:prstGeom prst="rect">
            <a:avLst/>
          </a:prstGeom>
        </p:spPr>
      </p:pic>
      <p:pic>
        <p:nvPicPr>
          <p:cNvPr id="5" name="Picture 4"/>
          <p:cNvPicPr>
            <a:picLocks noChangeAspect="1"/>
          </p:cNvPicPr>
          <p:nvPr/>
        </p:nvPicPr>
        <p:blipFill>
          <a:blip r:embed="rId4"/>
          <a:stretch>
            <a:fillRect/>
          </a:stretch>
        </p:blipFill>
        <p:spPr>
          <a:xfrm>
            <a:off x="8304902" y="1720085"/>
            <a:ext cx="2180043" cy="2296595"/>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6960741" y="6113942"/>
                <a:ext cx="1642053" cy="400110"/>
              </a:xfrm>
              <a:prstGeom prst="rect">
                <a:avLst/>
              </a:prstGeom>
              <a:noFill/>
            </p:spPr>
            <p:txBody>
              <a:bodyPr wrap="none" rtlCol="0">
                <a:spAutoFit/>
              </a:bodyPr>
              <a:lstStyle/>
              <a:p>
                <a:r>
                  <a:rPr lang="en-US" sz="2000" dirty="0" smtClean="0"/>
                  <a:t>Pruned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45</m:t>
                        </m:r>
                      </m:e>
                      <m:sup>
                        <m:r>
                          <a:rPr lang="en-US" sz="2000" b="0" i="1" smtClean="0">
                            <a:latin typeface="Cambria Math" panose="02040503050406030204" pitchFamily="18" charset="0"/>
                          </a:rPr>
                          <m:t>∘</m:t>
                        </m:r>
                      </m:sup>
                    </m:sSup>
                  </m:oMath>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6960741" y="6113942"/>
                <a:ext cx="1642053" cy="400110"/>
              </a:xfrm>
              <a:prstGeom prst="rect">
                <a:avLst/>
              </a:prstGeom>
              <a:blipFill>
                <a:blip r:embed="rId5"/>
                <a:stretch>
                  <a:fillRect l="-4089"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9896619" y="6113942"/>
                <a:ext cx="1642053" cy="400110"/>
              </a:xfrm>
              <a:prstGeom prst="rect">
                <a:avLst/>
              </a:prstGeom>
              <a:noFill/>
            </p:spPr>
            <p:txBody>
              <a:bodyPr wrap="none" rtlCol="0">
                <a:spAutoFit/>
              </a:bodyPr>
              <a:lstStyle/>
              <a:p>
                <a:r>
                  <a:rPr lang="en-US" sz="2000" dirty="0" smtClean="0"/>
                  <a:t>Pruned at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50</m:t>
                        </m:r>
                      </m:e>
                      <m:sup>
                        <m:r>
                          <a:rPr lang="en-US" sz="2000" b="0" i="1" smtClean="0">
                            <a:latin typeface="Cambria Math" panose="02040503050406030204" pitchFamily="18" charset="0"/>
                          </a:rPr>
                          <m:t>∘</m:t>
                        </m:r>
                      </m:sup>
                    </m:sSup>
                  </m:oMath>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9896619" y="6113942"/>
                <a:ext cx="1642053" cy="400110"/>
              </a:xfrm>
              <a:prstGeom prst="rect">
                <a:avLst/>
              </a:prstGeom>
              <a:blipFill>
                <a:blip r:embed="rId6"/>
                <a:stretch>
                  <a:fillRect l="-3704" t="-9091" b="-25758"/>
                </a:stretch>
              </a:blipFill>
            </p:spPr>
            <p:txBody>
              <a:bodyPr/>
              <a:lstStyle/>
              <a:p>
                <a:r>
                  <a:rPr lang="en-US">
                    <a:noFill/>
                  </a:rPr>
                  <a:t> </a:t>
                </a:r>
              </a:p>
            </p:txBody>
          </p:sp>
        </mc:Fallback>
      </mc:AlternateContent>
      <p:pic>
        <p:nvPicPr>
          <p:cNvPr id="10" name="Picture 9"/>
          <p:cNvPicPr>
            <a:picLocks noChangeAspect="1"/>
          </p:cNvPicPr>
          <p:nvPr/>
        </p:nvPicPr>
        <p:blipFill>
          <a:blip r:embed="rId7"/>
          <a:stretch>
            <a:fillRect/>
          </a:stretch>
        </p:blipFill>
        <p:spPr>
          <a:xfrm>
            <a:off x="2134713" y="4016680"/>
            <a:ext cx="2413661" cy="2458614"/>
          </a:xfrm>
          <a:prstGeom prst="rect">
            <a:avLst/>
          </a:prstGeom>
        </p:spPr>
      </p:pic>
      <p:cxnSp>
        <p:nvCxnSpPr>
          <p:cNvPr id="12" name="Straight Arrow Connector 11"/>
          <p:cNvCxnSpPr/>
          <p:nvPr/>
        </p:nvCxnSpPr>
        <p:spPr>
          <a:xfrm>
            <a:off x="2374900" y="4832958"/>
            <a:ext cx="5651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45605" y="1966801"/>
            <a:ext cx="1479733" cy="707886"/>
          </a:xfrm>
          <a:prstGeom prst="rect">
            <a:avLst/>
          </a:prstGeom>
          <a:noFill/>
        </p:spPr>
        <p:txBody>
          <a:bodyPr wrap="square" rtlCol="0">
            <a:spAutoFit/>
          </a:bodyPr>
          <a:lstStyle/>
          <a:p>
            <a:r>
              <a:rPr lang="en-US" sz="2000" dirty="0" smtClean="0"/>
              <a:t>Vanishing Angle</a:t>
            </a:r>
            <a:endParaRPr lang="en-US" sz="2000" dirty="0"/>
          </a:p>
        </p:txBody>
      </p:sp>
    </p:spTree>
    <p:extLst>
      <p:ext uri="{BB962C8B-B14F-4D97-AF65-F5344CB8AC3E}">
        <p14:creationId xmlns:p14="http://schemas.microsoft.com/office/powerpoint/2010/main" val="195240107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Extension to 3D</a:t>
            </a:r>
          </a:p>
          <a:p>
            <a:pPr lvl="1"/>
            <a:r>
              <a:rPr lang="en-US" dirty="0" smtClean="0"/>
              <a:t>Directly applicable to a curve skeleton (equipped with OA)</a:t>
            </a:r>
          </a:p>
          <a:p>
            <a:pPr lvl="1"/>
            <a:r>
              <a:rPr lang="en-US" dirty="0" smtClean="0"/>
              <a:t>What about a 3D </a:t>
            </a:r>
            <a:r>
              <a:rPr lang="en-US" dirty="0" smtClean="0"/>
              <a:t>MA (a 2D non-manifold</a:t>
            </a:r>
            <a:r>
              <a:rPr lang="en-US" dirty="0" smtClean="0"/>
              <a:t>)?</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41</a:t>
            </a:fld>
            <a:endParaRPr lang="en-US" dirty="0"/>
          </a:p>
        </p:txBody>
      </p:sp>
      <p:grpSp>
        <p:nvGrpSpPr>
          <p:cNvPr id="10" name="Group 9"/>
          <p:cNvGrpSpPr/>
          <p:nvPr/>
        </p:nvGrpSpPr>
        <p:grpSpPr>
          <a:xfrm>
            <a:off x="4804234" y="3400168"/>
            <a:ext cx="4770894" cy="3151445"/>
            <a:chOff x="95644" y="3831965"/>
            <a:chExt cx="4460777" cy="2946595"/>
          </a:xfrm>
        </p:grpSpPr>
        <p:pic>
          <p:nvPicPr>
            <p:cNvPr id="8" name="Picture 7"/>
            <p:cNvPicPr>
              <a:picLocks noChangeAspect="1"/>
            </p:cNvPicPr>
            <p:nvPr/>
          </p:nvPicPr>
          <p:blipFill rotWithShape="1">
            <a:blip r:embed="rId3"/>
            <a:srcRect l="45627" t="-404"/>
            <a:stretch/>
          </p:blipFill>
          <p:spPr>
            <a:xfrm>
              <a:off x="2304585" y="4014439"/>
              <a:ext cx="2251836" cy="2764121"/>
            </a:xfrm>
            <a:prstGeom prst="rect">
              <a:avLst/>
            </a:prstGeom>
          </p:spPr>
        </p:pic>
        <p:sp>
          <p:nvSpPr>
            <p:cNvPr id="9" name="Freeform 8"/>
            <p:cNvSpPr/>
            <p:nvPr/>
          </p:nvSpPr>
          <p:spPr>
            <a:xfrm>
              <a:off x="95644" y="3831965"/>
              <a:ext cx="2678287" cy="2946595"/>
            </a:xfrm>
            <a:custGeom>
              <a:avLst/>
              <a:gdLst>
                <a:gd name="connsiteX0" fmla="*/ 29737 w 3107474"/>
                <a:gd name="connsiteY0" fmla="*/ 59473 h 3769112"/>
                <a:gd name="connsiteX1" fmla="*/ 1873405 w 3107474"/>
                <a:gd name="connsiteY1" fmla="*/ 215590 h 3769112"/>
                <a:gd name="connsiteX2" fmla="*/ 2698596 w 3107474"/>
                <a:gd name="connsiteY2" fmla="*/ 1077951 h 3769112"/>
                <a:gd name="connsiteX3" fmla="*/ 3025698 w 3107474"/>
                <a:gd name="connsiteY3" fmla="*/ 2163336 h 3769112"/>
                <a:gd name="connsiteX4" fmla="*/ 3107474 w 3107474"/>
                <a:gd name="connsiteY4" fmla="*/ 3769112 h 3769112"/>
                <a:gd name="connsiteX5" fmla="*/ 1278674 w 3107474"/>
                <a:gd name="connsiteY5" fmla="*/ 3612995 h 3769112"/>
                <a:gd name="connsiteX6" fmla="*/ 0 w 3107474"/>
                <a:gd name="connsiteY6" fmla="*/ 0 h 3769112"/>
                <a:gd name="connsiteX7" fmla="*/ 29737 w 3107474"/>
                <a:gd name="connsiteY7" fmla="*/ 59473 h 37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474" h="3769112">
                  <a:moveTo>
                    <a:pt x="29737" y="59473"/>
                  </a:moveTo>
                  <a:lnTo>
                    <a:pt x="1873405" y="215590"/>
                  </a:lnTo>
                  <a:lnTo>
                    <a:pt x="2698596" y="1077951"/>
                  </a:lnTo>
                  <a:lnTo>
                    <a:pt x="3025698" y="2163336"/>
                  </a:lnTo>
                  <a:lnTo>
                    <a:pt x="3107474" y="3769112"/>
                  </a:lnTo>
                  <a:lnTo>
                    <a:pt x="1278674" y="3612995"/>
                  </a:lnTo>
                  <a:lnTo>
                    <a:pt x="0" y="0"/>
                  </a:lnTo>
                  <a:lnTo>
                    <a:pt x="29737" y="5947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3146714016"/>
              </p:ext>
            </p:extLst>
          </p:nvPr>
        </p:nvGraphicFramePr>
        <p:xfrm>
          <a:off x="3934138" y="3575050"/>
          <a:ext cx="2302338" cy="2919479"/>
        </p:xfrm>
        <a:graphic>
          <a:graphicData uri="http://schemas.openxmlformats.org/presentationml/2006/ole">
            <mc:AlternateContent xmlns:mc="http://schemas.openxmlformats.org/markup-compatibility/2006">
              <mc:Choice xmlns:v="urn:schemas-microsoft-com:vml" Requires="v">
                <p:oleObj spid="_x0000_s17422" name="Image" r:id="rId4" imgW="1758600" imgH="2230920" progId="Photoshop.Image.18">
                  <p:embed/>
                </p:oleObj>
              </mc:Choice>
              <mc:Fallback>
                <p:oleObj name="Image" r:id="rId4" imgW="1758600" imgH="2230920" progId="Photoshop.Image.18">
                  <p:embed/>
                  <p:pic>
                    <p:nvPicPr>
                      <p:cNvPr id="5" name="Object 4"/>
                      <p:cNvPicPr/>
                      <p:nvPr/>
                    </p:nvPicPr>
                    <p:blipFill>
                      <a:blip r:embed="rId5"/>
                      <a:stretch>
                        <a:fillRect/>
                      </a:stretch>
                    </p:blipFill>
                    <p:spPr>
                      <a:xfrm>
                        <a:off x="3934138" y="3575050"/>
                        <a:ext cx="2302338" cy="2919479"/>
                      </a:xfrm>
                      <a:prstGeom prst="rect">
                        <a:avLst/>
                      </a:prstGeom>
                    </p:spPr>
                  </p:pic>
                </p:oleObj>
              </mc:Fallback>
            </mc:AlternateContent>
          </a:graphicData>
        </a:graphic>
      </p:graphicFrame>
      <p:sp>
        <p:nvSpPr>
          <p:cNvPr id="13" name="TextBox 12"/>
          <p:cNvSpPr txBox="1"/>
          <p:nvPr/>
        </p:nvSpPr>
        <p:spPr>
          <a:xfrm>
            <a:off x="3155950" y="5616168"/>
            <a:ext cx="2029402" cy="461665"/>
          </a:xfrm>
          <a:prstGeom prst="rect">
            <a:avLst/>
          </a:prstGeom>
          <a:noFill/>
        </p:spPr>
        <p:txBody>
          <a:bodyPr wrap="none" rtlCol="0">
            <a:spAutoFit/>
          </a:bodyPr>
          <a:lstStyle/>
          <a:p>
            <a:r>
              <a:rPr lang="en-US" sz="2400" dirty="0" smtClean="0"/>
              <a:t>Curve skeleton</a:t>
            </a:r>
            <a:endParaRPr lang="en-US" sz="2400" dirty="0"/>
          </a:p>
        </p:txBody>
      </p:sp>
      <p:sp>
        <p:nvSpPr>
          <p:cNvPr id="14" name="TextBox 13"/>
          <p:cNvSpPr txBox="1"/>
          <p:nvPr/>
        </p:nvSpPr>
        <p:spPr>
          <a:xfrm>
            <a:off x="7014664" y="5616168"/>
            <a:ext cx="1622560" cy="461665"/>
          </a:xfrm>
          <a:prstGeom prst="rect">
            <a:avLst/>
          </a:prstGeom>
          <a:noFill/>
        </p:spPr>
        <p:txBody>
          <a:bodyPr wrap="none" rtlCol="0">
            <a:spAutoFit/>
          </a:bodyPr>
          <a:lstStyle/>
          <a:p>
            <a:r>
              <a:rPr lang="en-US" sz="2400" dirty="0" smtClean="0"/>
              <a:t>Medial Axis</a:t>
            </a:r>
            <a:endParaRPr lang="en-US" sz="2400" dirty="0"/>
          </a:p>
        </p:txBody>
      </p:sp>
    </p:spTree>
    <p:extLst>
      <p:ext uri="{BB962C8B-B14F-4D97-AF65-F5344CB8AC3E}">
        <p14:creationId xmlns:p14="http://schemas.microsoft.com/office/powerpoint/2010/main" val="541039639"/>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74FF9159-C67C-4C1B-88E3-1706C5186037}" type="slidenum">
              <a:rPr lang="en-US" smtClean="0"/>
              <a:t>42</a:t>
            </a:fld>
            <a:endParaRPr lang="en-US" dirty="0"/>
          </a:p>
        </p:txBody>
      </p:sp>
      <p:pic>
        <p:nvPicPr>
          <p:cNvPr id="5" name="Picture 4"/>
          <p:cNvPicPr>
            <a:picLocks noChangeAspect="1"/>
          </p:cNvPicPr>
          <p:nvPr/>
        </p:nvPicPr>
        <p:blipFill rotWithShape="1">
          <a:blip r:embed="rId2"/>
          <a:srcRect r="27184" b="420"/>
          <a:stretch/>
        </p:blipFill>
        <p:spPr>
          <a:xfrm>
            <a:off x="488067" y="1835022"/>
            <a:ext cx="8114757" cy="44227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2473" y="2502145"/>
            <a:ext cx="2579927" cy="2579927"/>
          </a:xfrm>
          <a:prstGeom prst="rect">
            <a:avLst/>
          </a:prstGeom>
        </p:spPr>
      </p:pic>
      <p:sp>
        <p:nvSpPr>
          <p:cNvPr id="7" name="TextBox 6"/>
          <p:cNvSpPr txBox="1"/>
          <p:nvPr/>
        </p:nvSpPr>
        <p:spPr>
          <a:xfrm>
            <a:off x="9302354" y="5207783"/>
            <a:ext cx="1980164" cy="461665"/>
          </a:xfrm>
          <a:prstGeom prst="rect">
            <a:avLst/>
          </a:prstGeom>
          <a:solidFill>
            <a:schemeClr val="bg1"/>
          </a:solidFill>
        </p:spPr>
        <p:txBody>
          <a:bodyPr wrap="square" rtlCol="0">
            <a:spAutoFit/>
          </a:bodyPr>
          <a:lstStyle/>
          <a:p>
            <a:pPr algn="ctr"/>
            <a:r>
              <a:rPr lang="en-US" sz="2400" dirty="0" smtClean="0"/>
              <a:t>Code and data</a:t>
            </a:r>
            <a:endParaRPr lang="en-US" sz="2400" dirty="0"/>
          </a:p>
        </p:txBody>
      </p:sp>
    </p:spTree>
    <p:extLst>
      <p:ext uri="{BB962C8B-B14F-4D97-AF65-F5344CB8AC3E}">
        <p14:creationId xmlns:p14="http://schemas.microsoft.com/office/powerpoint/2010/main" val="3438646320"/>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Properties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Well-defined in any dimensions</a:t>
                </a:r>
              </a:p>
              <a:p>
                <a:r>
                  <a:rPr lang="en-US" dirty="0" smtClean="0"/>
                  <a:t>Centered</a:t>
                </a:r>
                <a:endParaRPr lang="en-US" dirty="0" smtClean="0"/>
              </a:p>
              <a:p>
                <a:r>
                  <a:rPr lang="en-US" dirty="0" smtClean="0"/>
                  <a:t>Thin </a:t>
                </a:r>
              </a:p>
              <a:p>
                <a:pPr lvl="1"/>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m:t>
                    </m:r>
                  </m:oMath>
                </a14:m>
                <a:r>
                  <a:rPr lang="en-US" dirty="0" smtClean="0"/>
                  <a:t>-D MA for a </a:t>
                </a:r>
                <a14:m>
                  <m:oMath xmlns:m="http://schemas.openxmlformats.org/officeDocument/2006/math">
                    <m:r>
                      <a:rPr lang="en-US" b="0" i="1" smtClean="0">
                        <a:latin typeface="Cambria Math" panose="02040503050406030204" pitchFamily="18" charset="0"/>
                      </a:rPr>
                      <m:t>𝑁</m:t>
                    </m:r>
                  </m:oMath>
                </a14:m>
                <a:r>
                  <a:rPr lang="en-US" dirty="0" smtClean="0"/>
                  <a:t>-D shape</a:t>
                </a:r>
              </a:p>
              <a:p>
                <a:r>
                  <a:rPr lang="en-US" dirty="0" smtClean="0"/>
                  <a:t>Preserving topology</a:t>
                </a:r>
              </a:p>
              <a:p>
                <a:pPr lvl="1"/>
                <a:r>
                  <a:rPr lang="en-US" dirty="0" smtClean="0"/>
                  <a:t>Connected components and holes</a:t>
                </a:r>
              </a:p>
              <a:p>
                <a:r>
                  <a:rPr lang="en-US" dirty="0" smtClean="0"/>
                  <a:t>Capturing structure</a:t>
                </a:r>
              </a:p>
              <a:p>
                <a:pPr lvl="1"/>
                <a:r>
                  <a:rPr lang="en-US" dirty="0" smtClean="0"/>
                  <a:t>Branching, components, etc.</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4" t="-1966" b="-1442"/>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74FF9159-C67C-4C1B-88E3-1706C5186037}" type="slidenum">
              <a:rPr lang="en-US" smtClean="0"/>
              <a:t>5</a:t>
            </a:fld>
            <a:endParaRPr lang="en-US"/>
          </a:p>
        </p:txBody>
      </p:sp>
      <p:grpSp>
        <p:nvGrpSpPr>
          <p:cNvPr id="5" name="Group 4"/>
          <p:cNvGrpSpPr/>
          <p:nvPr/>
        </p:nvGrpSpPr>
        <p:grpSpPr>
          <a:xfrm>
            <a:off x="5664504" y="2464490"/>
            <a:ext cx="5917896" cy="3971145"/>
            <a:chOff x="5664504" y="2464490"/>
            <a:chExt cx="5917896" cy="3971145"/>
          </a:xfrm>
        </p:grpSpPr>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583" y="2464490"/>
              <a:ext cx="3545817" cy="3258483"/>
            </a:xfrm>
            <a:prstGeom prst="rect">
              <a:avLst/>
            </a:prstGeom>
          </p:spPr>
        </p:pic>
        <p:pic>
          <p:nvPicPr>
            <p:cNvPr id="10" name="Picture 2" descr="C:\Users\yajieyan\AppData\Local\Temp\SNAGHTML190f3cf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504" y="2464490"/>
              <a:ext cx="2469324"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4"/>
            <p:cNvSpPr txBox="1">
              <a:spLocks noChangeArrowheads="1"/>
            </p:cNvSpPr>
            <p:nvPr/>
          </p:nvSpPr>
          <p:spPr bwMode="auto">
            <a:xfrm>
              <a:off x="6320374" y="6035525"/>
              <a:ext cx="968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t>2D MA</a:t>
              </a:r>
              <a:endParaRPr lang="en-US" altLang="en-US" sz="2000" dirty="0"/>
            </a:p>
          </p:txBody>
        </p:sp>
        <p:sp>
          <p:nvSpPr>
            <p:cNvPr id="8" name="TextBox 34"/>
            <p:cNvSpPr txBox="1">
              <a:spLocks noChangeArrowheads="1"/>
            </p:cNvSpPr>
            <p:nvPr/>
          </p:nvSpPr>
          <p:spPr bwMode="auto">
            <a:xfrm>
              <a:off x="9168129" y="6035525"/>
              <a:ext cx="9685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000" dirty="0" smtClean="0"/>
                <a:t>3D MA</a:t>
              </a:r>
              <a:endParaRPr lang="en-US" altLang="en-US" sz="2000" dirty="0"/>
            </a:p>
          </p:txBody>
        </p:sp>
      </p:grpSp>
    </p:spTree>
    <p:extLst>
      <p:ext uri="{BB962C8B-B14F-4D97-AF65-F5344CB8AC3E}">
        <p14:creationId xmlns:p14="http://schemas.microsoft.com/office/powerpoint/2010/main" val="2679336528"/>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Instability</a:t>
            </a:r>
            <a:endParaRPr lang="en-US" dirty="0"/>
          </a:p>
        </p:txBody>
      </p:sp>
      <p:sp>
        <p:nvSpPr>
          <p:cNvPr id="3" name="Content Placeholder 2"/>
          <p:cNvSpPr>
            <a:spLocks noGrp="1"/>
          </p:cNvSpPr>
          <p:nvPr>
            <p:ph idx="1"/>
          </p:nvPr>
        </p:nvSpPr>
        <p:spPr/>
        <p:txBody>
          <a:bodyPr/>
          <a:lstStyle/>
          <a:p>
            <a:r>
              <a:rPr lang="en-US" dirty="0" smtClean="0"/>
              <a:t>MA is </a:t>
            </a:r>
            <a:r>
              <a:rPr lang="en-US" dirty="0"/>
              <a:t>h</a:t>
            </a:r>
            <a:r>
              <a:rPr lang="en-US" dirty="0" smtClean="0"/>
              <a:t>ighly sensitive to boundary noise</a:t>
            </a:r>
          </a:p>
        </p:txBody>
      </p:sp>
      <p:sp>
        <p:nvSpPr>
          <p:cNvPr id="4" name="Slide Number Placeholder 3"/>
          <p:cNvSpPr>
            <a:spLocks noGrp="1"/>
          </p:cNvSpPr>
          <p:nvPr>
            <p:ph type="sldNum" sz="quarter" idx="10"/>
          </p:nvPr>
        </p:nvSpPr>
        <p:spPr/>
        <p:txBody>
          <a:bodyPr/>
          <a:lstStyle/>
          <a:p>
            <a:fld id="{74FF9159-C67C-4C1B-88E3-1706C5186037}" type="slidenum">
              <a:rPr lang="en-US" smtClean="0"/>
              <a:t>6</a:t>
            </a:fld>
            <a:endParaRPr lang="en-US"/>
          </a:p>
        </p:txBody>
      </p:sp>
      <p:grpSp>
        <p:nvGrpSpPr>
          <p:cNvPr id="34" name="Group 33"/>
          <p:cNvGrpSpPr/>
          <p:nvPr/>
        </p:nvGrpSpPr>
        <p:grpSpPr>
          <a:xfrm>
            <a:off x="3711981" y="3287625"/>
            <a:ext cx="5082988" cy="2426567"/>
            <a:chOff x="6073772" y="3288434"/>
            <a:chExt cx="5082988" cy="2426567"/>
          </a:xfrm>
          <a:solidFill>
            <a:schemeClr val="bg1"/>
          </a:solidFill>
        </p:grpSpPr>
        <p:cxnSp>
          <p:nvCxnSpPr>
            <p:cNvPr id="36" name="Straight Connector 35"/>
            <p:cNvCxnSpPr/>
            <p:nvPr/>
          </p:nvCxnSpPr>
          <p:spPr>
            <a:xfrm>
              <a:off x="6073772" y="3288434"/>
              <a:ext cx="1260582" cy="1260583"/>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V="1">
              <a:off x="6073772" y="4549017"/>
              <a:ext cx="1260582" cy="1159888"/>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334354" y="4549017"/>
              <a:ext cx="2556732" cy="0"/>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39" name="Group 38"/>
            <p:cNvGrpSpPr/>
            <p:nvPr/>
          </p:nvGrpSpPr>
          <p:grpSpPr>
            <a:xfrm flipH="1">
              <a:off x="9891458" y="3288434"/>
              <a:ext cx="1260582" cy="2420471"/>
              <a:chOff x="6226172" y="3440834"/>
              <a:chExt cx="1260582" cy="2420471"/>
            </a:xfrm>
            <a:grpFill/>
          </p:grpSpPr>
          <p:cxnSp>
            <p:nvCxnSpPr>
              <p:cNvPr id="40" name="Straight Connector 39"/>
              <p:cNvCxnSpPr/>
              <p:nvPr/>
            </p:nvCxnSpPr>
            <p:spPr>
              <a:xfrm>
                <a:off x="6226172" y="3440834"/>
                <a:ext cx="1260582" cy="1260583"/>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6226172" y="4701417"/>
                <a:ext cx="1260582" cy="1159888"/>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grpSp>
        <p:sp>
          <p:nvSpPr>
            <p:cNvPr id="35" name="Rectangle 34"/>
            <p:cNvSpPr/>
            <p:nvPr/>
          </p:nvSpPr>
          <p:spPr>
            <a:xfrm>
              <a:off x="6073772" y="3294530"/>
              <a:ext cx="5082988" cy="24204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Tree>
    <p:extLst>
      <p:ext uri="{BB962C8B-B14F-4D97-AF65-F5344CB8AC3E}">
        <p14:creationId xmlns:p14="http://schemas.microsoft.com/office/powerpoint/2010/main" val="4185104224"/>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Instability</a:t>
            </a:r>
            <a:endParaRPr lang="en-US" dirty="0"/>
          </a:p>
        </p:txBody>
      </p:sp>
      <p:sp>
        <p:nvSpPr>
          <p:cNvPr id="3" name="Content Placeholder 2"/>
          <p:cNvSpPr>
            <a:spLocks noGrp="1"/>
          </p:cNvSpPr>
          <p:nvPr>
            <p:ph idx="1"/>
          </p:nvPr>
        </p:nvSpPr>
        <p:spPr/>
        <p:txBody>
          <a:bodyPr/>
          <a:lstStyle/>
          <a:p>
            <a:r>
              <a:rPr lang="en-US" dirty="0" smtClean="0"/>
              <a:t>MA is </a:t>
            </a:r>
            <a:r>
              <a:rPr lang="en-US" dirty="0"/>
              <a:t>h</a:t>
            </a:r>
            <a:r>
              <a:rPr lang="en-US" dirty="0" smtClean="0"/>
              <a:t>ighly sensitive to boundary noise</a:t>
            </a:r>
          </a:p>
        </p:txBody>
      </p:sp>
      <p:sp>
        <p:nvSpPr>
          <p:cNvPr id="4" name="Slide Number Placeholder 3"/>
          <p:cNvSpPr>
            <a:spLocks noGrp="1"/>
          </p:cNvSpPr>
          <p:nvPr>
            <p:ph type="sldNum" sz="quarter" idx="10"/>
          </p:nvPr>
        </p:nvSpPr>
        <p:spPr/>
        <p:txBody>
          <a:bodyPr/>
          <a:lstStyle/>
          <a:p>
            <a:fld id="{74FF9159-C67C-4C1B-88E3-1706C5186037}" type="slidenum">
              <a:rPr lang="en-US" smtClean="0"/>
              <a:t>7</a:t>
            </a:fld>
            <a:endParaRPr lang="en-US"/>
          </a:p>
        </p:txBody>
      </p:sp>
      <p:grpSp>
        <p:nvGrpSpPr>
          <p:cNvPr id="13" name="Group 12"/>
          <p:cNvGrpSpPr/>
          <p:nvPr/>
        </p:nvGrpSpPr>
        <p:grpSpPr>
          <a:xfrm>
            <a:off x="3711981" y="3051674"/>
            <a:ext cx="5082988" cy="2662519"/>
            <a:chOff x="6072499" y="3052482"/>
            <a:chExt cx="5082988" cy="2662519"/>
          </a:xfrm>
          <a:solidFill>
            <a:schemeClr val="bg1"/>
          </a:solidFill>
        </p:grpSpPr>
        <p:grpSp>
          <p:nvGrpSpPr>
            <p:cNvPr id="14" name="Group 13"/>
            <p:cNvGrpSpPr/>
            <p:nvPr/>
          </p:nvGrpSpPr>
          <p:grpSpPr>
            <a:xfrm>
              <a:off x="6072499" y="3052482"/>
              <a:ext cx="5082988" cy="2662519"/>
              <a:chOff x="3532282" y="3052482"/>
              <a:chExt cx="5082988" cy="2662519"/>
            </a:xfrm>
            <a:grpFill/>
          </p:grpSpPr>
          <p:sp>
            <p:nvSpPr>
              <p:cNvPr id="23" name="Rectangle 22"/>
              <p:cNvSpPr/>
              <p:nvPr/>
            </p:nvSpPr>
            <p:spPr>
              <a:xfrm>
                <a:off x="3532282" y="3294530"/>
                <a:ext cx="5082988" cy="242047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Isosceles Triangle 23"/>
              <p:cNvSpPr/>
              <p:nvPr/>
            </p:nvSpPr>
            <p:spPr>
              <a:xfrm>
                <a:off x="6414246" y="3052482"/>
                <a:ext cx="376518" cy="242048"/>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6412379" y="3071292"/>
                <a:ext cx="376518" cy="24204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082888" y="3073573"/>
              <a:ext cx="5052457" cy="2625090"/>
              <a:chOff x="6082888" y="3073573"/>
              <a:chExt cx="5052457" cy="2625090"/>
            </a:xfrm>
            <a:grpFill/>
          </p:grpSpPr>
          <p:grpSp>
            <p:nvGrpSpPr>
              <p:cNvPr id="16" name="Group 15"/>
              <p:cNvGrpSpPr/>
              <p:nvPr/>
            </p:nvGrpSpPr>
            <p:grpSpPr>
              <a:xfrm>
                <a:off x="6082888" y="3307153"/>
                <a:ext cx="5052457" cy="2391510"/>
                <a:chOff x="1038898" y="3468284"/>
                <a:chExt cx="5052457" cy="2391510"/>
              </a:xfrm>
              <a:grpFill/>
            </p:grpSpPr>
            <p:cxnSp>
              <p:nvCxnSpPr>
                <p:cNvPr id="18" name="Straight Connector 17"/>
                <p:cNvCxnSpPr/>
                <p:nvPr/>
              </p:nvCxnSpPr>
              <p:spPr>
                <a:xfrm>
                  <a:off x="1042708" y="3468284"/>
                  <a:ext cx="1239228" cy="1239229"/>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V="1">
                  <a:off x="1038898" y="4707513"/>
                  <a:ext cx="1243038" cy="1143745"/>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281936" y="4707513"/>
                  <a:ext cx="2556732" cy="0"/>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4839040" y="3472829"/>
                  <a:ext cx="1234683" cy="1234684"/>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4839040" y="4707513"/>
                  <a:ext cx="1252315" cy="1152281"/>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grpSp>
          <p:cxnSp>
            <p:nvCxnSpPr>
              <p:cNvPr id="17" name="Straight Connector 16"/>
              <p:cNvCxnSpPr/>
              <p:nvPr/>
            </p:nvCxnSpPr>
            <p:spPr>
              <a:xfrm>
                <a:off x="9142722" y="3073573"/>
                <a:ext cx="0" cy="1472809"/>
              </a:xfrm>
              <a:prstGeom prst="line">
                <a:avLst/>
              </a:prstGeom>
              <a:grpFill/>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grpSp>
      </p:grpSp>
      <p:grpSp>
        <p:nvGrpSpPr>
          <p:cNvPr id="26" name="Group 25"/>
          <p:cNvGrpSpPr/>
          <p:nvPr/>
        </p:nvGrpSpPr>
        <p:grpSpPr>
          <a:xfrm>
            <a:off x="6035113" y="3274692"/>
            <a:ext cx="1494182" cy="1494182"/>
            <a:chOff x="8395631" y="3074363"/>
            <a:chExt cx="1494182" cy="1494182"/>
          </a:xfrm>
        </p:grpSpPr>
        <p:sp>
          <p:nvSpPr>
            <p:cNvPr id="27" name="Shape 73"/>
            <p:cNvSpPr/>
            <p:nvPr/>
          </p:nvSpPr>
          <p:spPr>
            <a:xfrm>
              <a:off x="9097002" y="3775734"/>
              <a:ext cx="91440" cy="91440"/>
            </a:xfrm>
            <a:prstGeom prst="ellipse">
              <a:avLst/>
            </a:prstGeom>
            <a:solidFill>
              <a:srgbClr val="FF6600"/>
            </a:solidFill>
            <a:ln w="25400"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8" name="Oval 27"/>
            <p:cNvSpPr/>
            <p:nvPr/>
          </p:nvSpPr>
          <p:spPr>
            <a:xfrm>
              <a:off x="8395631" y="3074363"/>
              <a:ext cx="1494182" cy="1494182"/>
            </a:xfrm>
            <a:prstGeom prst="ellipse">
              <a:avLst/>
            </a:prstGeom>
            <a:noFill/>
            <a:ln>
              <a:solidFill>
                <a:srgbClr val="0D12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595812" y="3195758"/>
            <a:ext cx="372784" cy="372784"/>
            <a:chOff x="8956330" y="2995429"/>
            <a:chExt cx="372784" cy="372784"/>
          </a:xfrm>
        </p:grpSpPr>
        <p:sp>
          <p:nvSpPr>
            <p:cNvPr id="30" name="Shape 73"/>
            <p:cNvSpPr/>
            <p:nvPr/>
          </p:nvSpPr>
          <p:spPr>
            <a:xfrm>
              <a:off x="9097002" y="3136101"/>
              <a:ext cx="91440" cy="91440"/>
            </a:xfrm>
            <a:prstGeom prst="ellipse">
              <a:avLst/>
            </a:prstGeom>
            <a:solidFill>
              <a:srgbClr val="FF6600"/>
            </a:solidFill>
            <a:ln w="25400" cap="flat">
              <a:no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31" name="Oval 30"/>
            <p:cNvSpPr/>
            <p:nvPr/>
          </p:nvSpPr>
          <p:spPr>
            <a:xfrm flipV="1">
              <a:off x="8956330" y="2995429"/>
              <a:ext cx="372784" cy="372784"/>
            </a:xfrm>
            <a:prstGeom prst="ellipse">
              <a:avLst/>
            </a:prstGeom>
            <a:noFill/>
            <a:ln>
              <a:solidFill>
                <a:srgbClr val="0D12D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Arrow Connector 42"/>
          <p:cNvCxnSpPr>
            <a:endCxn id="24" idx="5"/>
          </p:cNvCxnSpPr>
          <p:nvPr/>
        </p:nvCxnSpPr>
        <p:spPr>
          <a:xfrm flipH="1">
            <a:off x="6876334" y="2598420"/>
            <a:ext cx="842726" cy="5742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19060" y="2401770"/>
            <a:ext cx="1417376" cy="400110"/>
          </a:xfrm>
          <a:prstGeom prst="rect">
            <a:avLst/>
          </a:prstGeom>
          <a:noFill/>
        </p:spPr>
        <p:txBody>
          <a:bodyPr wrap="none" rtlCol="0">
            <a:spAutoFit/>
          </a:bodyPr>
          <a:lstStyle/>
          <a:p>
            <a:r>
              <a:rPr lang="en-US" sz="2000" dirty="0" smtClean="0"/>
              <a:t>Small bump</a:t>
            </a:r>
            <a:endParaRPr lang="en-US" sz="2000" dirty="0"/>
          </a:p>
        </p:txBody>
      </p:sp>
      <p:sp>
        <p:nvSpPr>
          <p:cNvPr id="45" name="TextBox 44"/>
          <p:cNvSpPr txBox="1"/>
          <p:nvPr/>
        </p:nvSpPr>
        <p:spPr>
          <a:xfrm>
            <a:off x="4634996" y="3444681"/>
            <a:ext cx="1338690" cy="707886"/>
          </a:xfrm>
          <a:prstGeom prst="rect">
            <a:avLst/>
          </a:prstGeom>
          <a:noFill/>
        </p:spPr>
        <p:txBody>
          <a:bodyPr wrap="square" rtlCol="0">
            <a:spAutoFit/>
          </a:bodyPr>
          <a:lstStyle/>
          <a:p>
            <a:pPr algn="ctr"/>
            <a:r>
              <a:rPr lang="en-US" sz="2000" dirty="0" smtClean="0"/>
              <a:t>Noisy MA branch</a:t>
            </a:r>
            <a:endParaRPr lang="en-US" sz="2000" dirty="0"/>
          </a:p>
        </p:txBody>
      </p:sp>
      <p:cxnSp>
        <p:nvCxnSpPr>
          <p:cNvPr id="47" name="Straight Arrow Connector 46"/>
          <p:cNvCxnSpPr/>
          <p:nvPr/>
        </p:nvCxnSpPr>
        <p:spPr>
          <a:xfrm>
            <a:off x="5839968" y="3798624"/>
            <a:ext cx="93036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530091"/>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 Instability</a:t>
            </a:r>
            <a:endParaRPr lang="en-US" dirty="0"/>
          </a:p>
        </p:txBody>
      </p:sp>
      <p:sp>
        <p:nvSpPr>
          <p:cNvPr id="3" name="Content Placeholder 2"/>
          <p:cNvSpPr>
            <a:spLocks noGrp="1"/>
          </p:cNvSpPr>
          <p:nvPr>
            <p:ph idx="1"/>
          </p:nvPr>
        </p:nvSpPr>
        <p:spPr/>
        <p:txBody>
          <a:bodyPr/>
          <a:lstStyle/>
          <a:p>
            <a:r>
              <a:rPr lang="en-US" dirty="0" smtClean="0"/>
              <a:t>MA is </a:t>
            </a:r>
            <a:r>
              <a:rPr lang="en-US" dirty="0"/>
              <a:t>h</a:t>
            </a:r>
            <a:r>
              <a:rPr lang="en-US" dirty="0" smtClean="0"/>
              <a:t>ighly sensitive to boundary noise</a:t>
            </a:r>
          </a:p>
        </p:txBody>
      </p:sp>
      <p:sp>
        <p:nvSpPr>
          <p:cNvPr id="4" name="Slide Number Placeholder 3"/>
          <p:cNvSpPr>
            <a:spLocks noGrp="1"/>
          </p:cNvSpPr>
          <p:nvPr>
            <p:ph type="sldNum" sz="quarter" idx="10"/>
          </p:nvPr>
        </p:nvSpPr>
        <p:spPr/>
        <p:txBody>
          <a:bodyPr/>
          <a:lstStyle/>
          <a:p>
            <a:fld id="{74FF9159-C67C-4C1B-88E3-1706C5186037}" type="slidenum">
              <a:rPr lang="en-US" smtClean="0"/>
              <a:t>8</a:t>
            </a:fld>
            <a:endParaRPr lang="en-US"/>
          </a:p>
        </p:txBody>
      </p:sp>
      <p:pic>
        <p:nvPicPr>
          <p:cNvPr id="7" name="Picture 6"/>
          <p:cNvPicPr>
            <a:picLocks noChangeAspect="1"/>
          </p:cNvPicPr>
          <p:nvPr/>
        </p:nvPicPr>
        <p:blipFill>
          <a:blip r:embed="rId2"/>
          <a:stretch>
            <a:fillRect/>
          </a:stretch>
        </p:blipFill>
        <p:spPr>
          <a:xfrm>
            <a:off x="2374900" y="2493263"/>
            <a:ext cx="3408113" cy="3867071"/>
          </a:xfrm>
          <a:prstGeom prst="rect">
            <a:avLst/>
          </a:prstGeom>
        </p:spPr>
      </p:pic>
      <p:pic>
        <p:nvPicPr>
          <p:cNvPr id="6" name="Picture 5"/>
          <p:cNvPicPr>
            <a:picLocks noChangeAspect="1"/>
          </p:cNvPicPr>
          <p:nvPr/>
        </p:nvPicPr>
        <p:blipFill>
          <a:blip r:embed="rId3"/>
          <a:stretch>
            <a:fillRect/>
          </a:stretch>
        </p:blipFill>
        <p:spPr>
          <a:xfrm>
            <a:off x="6073776" y="2493263"/>
            <a:ext cx="3729013" cy="3798464"/>
          </a:xfrm>
          <a:prstGeom prst="rect">
            <a:avLst/>
          </a:prstGeom>
        </p:spPr>
      </p:pic>
    </p:spTree>
    <p:extLst>
      <p:ext uri="{BB962C8B-B14F-4D97-AF65-F5344CB8AC3E}">
        <p14:creationId xmlns:p14="http://schemas.microsoft.com/office/powerpoint/2010/main" val="3810490736"/>
      </p:ext>
    </p:extLst>
  </p:cSld>
  <p:clrMapOvr>
    <a:masterClrMapping/>
  </p:clrMapOvr>
  <mc:AlternateContent xmlns:mc="http://schemas.openxmlformats.org/markup-compatibility/2006" xmlns:p14="http://schemas.microsoft.com/office/powerpoint/2010/main">
    <mc:Choice Requires="p14">
      <p:transition p14:dur="0" advTm="7065"/>
    </mc:Choice>
    <mc:Fallback xmlns="">
      <p:transition advTm="706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Regularizing MA</a:t>
            </a:r>
            <a:endParaRPr lang="en-US" dirty="0"/>
          </a:p>
        </p:txBody>
      </p:sp>
      <p:sp>
        <p:nvSpPr>
          <p:cNvPr id="3" name="Content Placeholder 2"/>
          <p:cNvSpPr>
            <a:spLocks noGrp="1"/>
          </p:cNvSpPr>
          <p:nvPr>
            <p:ph idx="1"/>
          </p:nvPr>
        </p:nvSpPr>
        <p:spPr/>
        <p:txBody>
          <a:bodyPr/>
          <a:lstStyle/>
          <a:p>
            <a:r>
              <a:rPr lang="en-US" dirty="0" smtClean="0"/>
              <a:t>Boundary smoothing</a:t>
            </a:r>
          </a:p>
          <a:p>
            <a:pPr lvl="1"/>
            <a:r>
              <a:rPr lang="en-US" dirty="0" smtClean="0"/>
              <a:t>Computing MA after smoothing the shape </a:t>
            </a:r>
            <a:r>
              <a:rPr lang="en-US" sz="1600" dirty="0" smtClean="0"/>
              <a:t>[Dill 87; </a:t>
            </a:r>
            <a:r>
              <a:rPr lang="en-US" sz="1600" dirty="0" err="1" smtClean="0"/>
              <a:t>Pizer</a:t>
            </a:r>
            <a:r>
              <a:rPr lang="en-US" sz="1600" dirty="0" smtClean="0"/>
              <a:t> 87; </a:t>
            </a:r>
            <a:r>
              <a:rPr lang="en-US" sz="1600" dirty="0" err="1" smtClean="0"/>
              <a:t>Giesen</a:t>
            </a:r>
            <a:r>
              <a:rPr lang="en-US" sz="1600" dirty="0" smtClean="0"/>
              <a:t> 09; Miklos 10]</a:t>
            </a:r>
          </a:p>
          <a:p>
            <a:pPr lvl="1"/>
            <a:r>
              <a:rPr lang="en-US" dirty="0" smtClean="0"/>
              <a:t>May lead to change in topology and structure</a:t>
            </a:r>
          </a:p>
        </p:txBody>
      </p:sp>
      <p:sp>
        <p:nvSpPr>
          <p:cNvPr id="4" name="Slide Number Placeholder 3"/>
          <p:cNvSpPr>
            <a:spLocks noGrp="1"/>
          </p:cNvSpPr>
          <p:nvPr>
            <p:ph type="sldNum" sz="quarter" idx="10"/>
          </p:nvPr>
        </p:nvSpPr>
        <p:spPr/>
        <p:txBody>
          <a:bodyPr/>
          <a:lstStyle/>
          <a:p>
            <a:fld id="{74FF9159-C67C-4C1B-88E3-1706C5186037}" type="slidenum">
              <a:rPr lang="en-US" smtClean="0"/>
              <a:t>9</a:t>
            </a:fld>
            <a:endParaRPr lang="en-US"/>
          </a:p>
        </p:txBody>
      </p:sp>
      <p:pic>
        <p:nvPicPr>
          <p:cNvPr id="5" name="Picture 4"/>
          <p:cNvPicPr>
            <a:picLocks noChangeAspect="1"/>
          </p:cNvPicPr>
          <p:nvPr/>
        </p:nvPicPr>
        <p:blipFill>
          <a:blip r:embed="rId2"/>
          <a:stretch>
            <a:fillRect/>
          </a:stretch>
        </p:blipFill>
        <p:spPr>
          <a:xfrm>
            <a:off x="855035" y="2789443"/>
            <a:ext cx="393688" cy="346256"/>
          </a:xfrm>
          <a:prstGeom prst="rect">
            <a:avLst/>
          </a:prstGeom>
        </p:spPr>
      </p:pic>
      <p:grpSp>
        <p:nvGrpSpPr>
          <p:cNvPr id="16" name="Group 15"/>
          <p:cNvGrpSpPr/>
          <p:nvPr/>
        </p:nvGrpSpPr>
        <p:grpSpPr>
          <a:xfrm>
            <a:off x="1438507" y="3510073"/>
            <a:ext cx="6355087" cy="2870181"/>
            <a:chOff x="1438507" y="3510073"/>
            <a:chExt cx="6355087" cy="2870181"/>
          </a:xfrm>
        </p:grpSpPr>
        <p:pic>
          <p:nvPicPr>
            <p:cNvPr id="6" name="Picture 5"/>
            <p:cNvPicPr>
              <a:picLocks noChangeAspect="1"/>
            </p:cNvPicPr>
            <p:nvPr/>
          </p:nvPicPr>
          <p:blipFill>
            <a:blip r:embed="rId3"/>
            <a:stretch>
              <a:fillRect/>
            </a:stretch>
          </p:blipFill>
          <p:spPr>
            <a:xfrm>
              <a:off x="1438507" y="3513233"/>
              <a:ext cx="2758310" cy="2277094"/>
            </a:xfrm>
            <a:prstGeom prst="rect">
              <a:avLst/>
            </a:prstGeom>
          </p:spPr>
        </p:pic>
        <p:pic>
          <p:nvPicPr>
            <p:cNvPr id="10" name="Picture 9"/>
            <p:cNvPicPr>
              <a:picLocks noChangeAspect="1"/>
            </p:cNvPicPr>
            <p:nvPr/>
          </p:nvPicPr>
          <p:blipFill>
            <a:blip r:embed="rId4"/>
            <a:stretch>
              <a:fillRect/>
            </a:stretch>
          </p:blipFill>
          <p:spPr>
            <a:xfrm>
              <a:off x="4704512" y="3510073"/>
              <a:ext cx="2778153" cy="2321743"/>
            </a:xfrm>
            <a:prstGeom prst="rect">
              <a:avLst/>
            </a:prstGeom>
          </p:spPr>
        </p:pic>
        <p:sp>
          <p:nvSpPr>
            <p:cNvPr id="11" name="Right Arrow 10"/>
            <p:cNvSpPr/>
            <p:nvPr/>
          </p:nvSpPr>
          <p:spPr>
            <a:xfrm>
              <a:off x="4207292" y="4469054"/>
              <a:ext cx="484451" cy="333060"/>
            </a:xfrm>
            <a:prstGeom prst="rightArrow">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TextBox 12"/>
            <p:cNvSpPr txBox="1"/>
            <p:nvPr/>
          </p:nvSpPr>
          <p:spPr>
            <a:xfrm>
              <a:off x="4499332" y="6010922"/>
              <a:ext cx="3294262" cy="369332"/>
            </a:xfrm>
            <a:prstGeom prst="rect">
              <a:avLst/>
            </a:prstGeom>
            <a:noFill/>
          </p:spPr>
          <p:txBody>
            <a:bodyPr wrap="square" rtlCol="0">
              <a:spAutoFit/>
            </a:bodyPr>
            <a:lstStyle/>
            <a:p>
              <a:pPr algn="ctr"/>
              <a:r>
                <a:rPr lang="en-US" dirty="0" smtClean="0"/>
                <a:t>Scale Axis Transform </a:t>
              </a:r>
              <a:r>
                <a:rPr lang="en-US" sz="1600" dirty="0" smtClean="0"/>
                <a:t>[</a:t>
              </a:r>
              <a:r>
                <a:rPr lang="en-US" sz="1600" dirty="0" err="1" smtClean="0"/>
                <a:t>Giesen</a:t>
              </a:r>
              <a:r>
                <a:rPr lang="en-US" sz="1600" dirty="0" smtClean="0"/>
                <a:t> 09]</a:t>
              </a:r>
              <a:endParaRPr lang="en-US" dirty="0"/>
            </a:p>
          </p:txBody>
        </p:sp>
      </p:grpSp>
      <p:grpSp>
        <p:nvGrpSpPr>
          <p:cNvPr id="17" name="Group 16"/>
          <p:cNvGrpSpPr/>
          <p:nvPr/>
        </p:nvGrpSpPr>
        <p:grpSpPr>
          <a:xfrm>
            <a:off x="7495434" y="3510073"/>
            <a:ext cx="3307807" cy="2321743"/>
            <a:chOff x="7495434" y="3510073"/>
            <a:chExt cx="3307807" cy="2321743"/>
          </a:xfrm>
        </p:grpSpPr>
        <p:pic>
          <p:nvPicPr>
            <p:cNvPr id="7" name="Picture 6"/>
            <p:cNvPicPr>
              <a:picLocks noChangeAspect="1"/>
            </p:cNvPicPr>
            <p:nvPr/>
          </p:nvPicPr>
          <p:blipFill>
            <a:blip r:embed="rId5"/>
            <a:stretch>
              <a:fillRect/>
            </a:stretch>
          </p:blipFill>
          <p:spPr>
            <a:xfrm>
              <a:off x="7990360" y="3510073"/>
              <a:ext cx="2812881" cy="2321743"/>
            </a:xfrm>
            <a:prstGeom prst="rect">
              <a:avLst/>
            </a:prstGeom>
          </p:spPr>
        </p:pic>
        <p:sp>
          <p:nvSpPr>
            <p:cNvPr id="12" name="Right Arrow 11"/>
            <p:cNvSpPr/>
            <p:nvPr/>
          </p:nvSpPr>
          <p:spPr>
            <a:xfrm>
              <a:off x="7495434" y="4469054"/>
              <a:ext cx="484451" cy="333060"/>
            </a:xfrm>
            <a:prstGeom prst="rightArrow">
              <a:avLst/>
            </a:prstGeom>
            <a:solidFill>
              <a:srgbClr val="00B0F0"/>
            </a:soli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15" name="Straight Arrow Connector 14"/>
            <p:cNvCxnSpPr/>
            <p:nvPr/>
          </p:nvCxnSpPr>
          <p:spPr>
            <a:xfrm>
              <a:off x="9458893" y="4565943"/>
              <a:ext cx="0" cy="4783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8277206"/>
      </p:ext>
    </p:extLst>
  </p:cSld>
  <p:clrMapOvr>
    <a:masterClrMapping/>
  </p:clrMapOvr>
  <mc:AlternateContent xmlns:mc="http://schemas.openxmlformats.org/markup-compatibility/2006" xmlns:p14="http://schemas.microsoft.com/office/powerpoint/2010/main">
    <mc:Choice Requires="p14">
      <p:transition p14:dur="10" advTm="7065"/>
    </mc:Choice>
    <mc:Fallback xmlns="">
      <p:transition advTm="70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5"/>
</p:tagLst>
</file>

<file path=ppt/theme/theme1.xml><?xml version="1.0" encoding="utf-8"?>
<a:theme xmlns:a="http://schemas.openxmlformats.org/drawingml/2006/main" name="1_Custom Design">
  <a:themeElements>
    <a:clrScheme name="Custom Design 1">
      <a:dk1>
        <a:srgbClr val="000000"/>
      </a:dk1>
      <a:lt1>
        <a:srgbClr val="FFFFFF"/>
      </a:lt1>
      <a:dk2>
        <a:srgbClr val="FFFFFF"/>
      </a:dk2>
      <a:lt2>
        <a:srgbClr val="FFCC33"/>
      </a:lt2>
      <a:accent1>
        <a:srgbClr val="FF6633"/>
      </a:accent1>
      <a:accent2>
        <a:srgbClr val="B9D300"/>
      </a:accent2>
      <a:accent3>
        <a:srgbClr val="FFFFFF"/>
      </a:accent3>
      <a:accent4>
        <a:srgbClr val="000000"/>
      </a:accent4>
      <a:accent5>
        <a:srgbClr val="FFB8AD"/>
      </a:accent5>
      <a:accent6>
        <a:srgbClr val="A7BF00"/>
      </a:accent6>
      <a:hlink>
        <a:srgbClr val="62BD19"/>
      </a:hlink>
      <a:folHlink>
        <a:srgbClr val="9933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FFFFFF"/>
        </a:dk2>
        <a:lt2>
          <a:srgbClr val="FFCC33"/>
        </a:lt2>
        <a:accent1>
          <a:srgbClr val="FF6633"/>
        </a:accent1>
        <a:accent2>
          <a:srgbClr val="B9D300"/>
        </a:accent2>
        <a:accent3>
          <a:srgbClr val="FFFFFF"/>
        </a:accent3>
        <a:accent4>
          <a:srgbClr val="000000"/>
        </a:accent4>
        <a:accent5>
          <a:srgbClr val="FFB8AD"/>
        </a:accent5>
        <a:accent6>
          <a:srgbClr val="A7BF00"/>
        </a:accent6>
        <a:hlink>
          <a:srgbClr val="62BD19"/>
        </a:hlink>
        <a:folHlink>
          <a:srgbClr val="99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ss_BAT_new.pptx" id="{90703DA3-33A6-4CCB-90BF-09CFF0D37499}" vid="{75A1933E-56AD-4DE4-9F54-562BF5CE0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37915</TotalTime>
  <Words>1900</Words>
  <Application>Microsoft Office PowerPoint</Application>
  <PresentationFormat>Widescreen</PresentationFormat>
  <Paragraphs>326</Paragraphs>
  <Slides>42</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宋体</vt:lpstr>
      <vt:lpstr>Arial</vt:lpstr>
      <vt:lpstr>Calibri</vt:lpstr>
      <vt:lpstr>Cambria Math</vt:lpstr>
      <vt:lpstr>1_Custom Design</vt:lpstr>
      <vt:lpstr>Image</vt:lpstr>
      <vt:lpstr>Variational pruning of medial axes of planar shapes</vt:lpstr>
      <vt:lpstr>Skeletons of 2D Shapes</vt:lpstr>
      <vt:lpstr>Applications</vt:lpstr>
      <vt:lpstr>Medial Axis (MA)</vt:lpstr>
      <vt:lpstr>MA Properties</vt:lpstr>
      <vt:lpstr>MA Instability</vt:lpstr>
      <vt:lpstr>MA Instability</vt:lpstr>
      <vt:lpstr>MA Instability</vt:lpstr>
      <vt:lpstr>Regularizing MA</vt:lpstr>
      <vt:lpstr>Regularizing MA</vt:lpstr>
      <vt:lpstr>Regularizing MA</vt:lpstr>
      <vt:lpstr>Regularizing MA</vt:lpstr>
      <vt:lpstr>Regularizing MA</vt:lpstr>
      <vt:lpstr>Regularizing MA</vt:lpstr>
      <vt:lpstr>Regularizing MA</vt:lpstr>
      <vt:lpstr>Regularizing MA</vt:lpstr>
      <vt:lpstr>Regularizing MA</vt:lpstr>
      <vt:lpstr>Regularizing MA</vt:lpstr>
      <vt:lpstr>Regularizing MA</vt:lpstr>
      <vt:lpstr>Regularizing MA</vt:lpstr>
      <vt:lpstr>Contributions</vt:lpstr>
      <vt:lpstr>Contributions</vt:lpstr>
      <vt:lpstr>Revisiting Object Angle (OA)</vt:lpstr>
      <vt:lpstr>Basic Idea</vt:lpstr>
      <vt:lpstr>Basic Idea</vt:lpstr>
      <vt:lpstr>Discrete Formulation</vt:lpstr>
      <vt:lpstr>Discrete Formulation</vt:lpstr>
      <vt:lpstr>Scoring MA Subsets</vt:lpstr>
      <vt:lpstr>Variational Pruning</vt:lpstr>
      <vt:lpstr>Variational Pruning</vt:lpstr>
      <vt:lpstr>Significance Measure</vt:lpstr>
      <vt:lpstr>Results</vt:lpstr>
      <vt:lpstr>Results</vt:lpstr>
      <vt:lpstr>Results</vt:lpstr>
      <vt:lpstr>Results</vt:lpstr>
      <vt:lpstr>Results</vt:lpstr>
      <vt:lpstr>Results</vt:lpstr>
      <vt:lpstr>Results</vt:lpstr>
      <vt:lpstr>Results</vt:lpstr>
      <vt:lpstr>Limitations</vt:lpstr>
      <vt:lpstr>Future Work</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 Yajie</dc:creator>
  <cp:lastModifiedBy>Tao Ju</cp:lastModifiedBy>
  <cp:revision>1681</cp:revision>
  <dcterms:created xsi:type="dcterms:W3CDTF">2016-06-28T02:27:10Z</dcterms:created>
  <dcterms:modified xsi:type="dcterms:W3CDTF">2023-07-03T09:00:21Z</dcterms:modified>
</cp:coreProperties>
</file>